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33"/>
  </p:notesMasterIdLst>
  <p:handoutMasterIdLst>
    <p:handoutMasterId r:id="rId34"/>
  </p:handoutMasterIdLst>
  <p:sldIdLst>
    <p:sldId id="264" r:id="rId2"/>
    <p:sldId id="343" r:id="rId3"/>
    <p:sldId id="342" r:id="rId4"/>
    <p:sldId id="337" r:id="rId5"/>
    <p:sldId id="288" r:id="rId6"/>
    <p:sldId id="263" r:id="rId7"/>
    <p:sldId id="265" r:id="rId8"/>
    <p:sldId id="266" r:id="rId9"/>
    <p:sldId id="261" r:id="rId10"/>
    <p:sldId id="307" r:id="rId11"/>
    <p:sldId id="308" r:id="rId12"/>
    <p:sldId id="327" r:id="rId13"/>
    <p:sldId id="274" r:id="rId14"/>
    <p:sldId id="310" r:id="rId15"/>
    <p:sldId id="275" r:id="rId16"/>
    <p:sldId id="270" r:id="rId17"/>
    <p:sldId id="300" r:id="rId18"/>
    <p:sldId id="330" r:id="rId19"/>
    <p:sldId id="277" r:id="rId20"/>
    <p:sldId id="332" r:id="rId21"/>
    <p:sldId id="301" r:id="rId22"/>
    <p:sldId id="331" r:id="rId23"/>
    <p:sldId id="333" r:id="rId24"/>
    <p:sldId id="340" r:id="rId25"/>
    <p:sldId id="334" r:id="rId26"/>
    <p:sldId id="278" r:id="rId27"/>
    <p:sldId id="279" r:id="rId28"/>
    <p:sldId id="335" r:id="rId29"/>
    <p:sldId id="287" r:id="rId30"/>
    <p:sldId id="297" r:id="rId31"/>
    <p:sldId id="34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3399"/>
    <a:srgbClr val="FFCCFF"/>
    <a:srgbClr val="FF66FF"/>
    <a:srgbClr val="FF99FF"/>
    <a:srgbClr val="CC66FF"/>
    <a:srgbClr val="FFFF00"/>
    <a:srgbClr val="009900"/>
    <a:srgbClr val="FF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3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CCC29-CF27-4EB0-876D-768B150DF2E4}" type="doc">
      <dgm:prSet loTypeId="urn:microsoft.com/office/officeart/2005/8/layout/chevron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A632BF61-1433-4878-A0FD-6194315A8EE7}">
      <dgm:prSet phldrT="[Текст]" custT="1"/>
      <dgm:spPr/>
      <dgm:t>
        <a:bodyPr/>
        <a:lstStyle/>
        <a:p>
          <a:r>
            <a:rPr lang="ru-RU" sz="2000" dirty="0" smtClean="0"/>
            <a:t>До</a:t>
          </a:r>
          <a:endParaRPr lang="ru-RU" sz="2000" dirty="0"/>
        </a:p>
      </dgm:t>
    </dgm:pt>
    <dgm:pt modelId="{1D77526E-6463-4E9A-AC6D-4A99853B1F89}" type="parTrans" cxnId="{C90024D3-3D01-4E24-936C-43A496FDA9F7}">
      <dgm:prSet/>
      <dgm:spPr/>
      <dgm:t>
        <a:bodyPr/>
        <a:lstStyle/>
        <a:p>
          <a:endParaRPr lang="ru-RU" sz="1400"/>
        </a:p>
      </dgm:t>
    </dgm:pt>
    <dgm:pt modelId="{7BF1608A-601A-4BAC-BEDF-1518CC781A02}" type="sibTrans" cxnId="{C90024D3-3D01-4E24-936C-43A496FDA9F7}">
      <dgm:prSet/>
      <dgm:spPr/>
      <dgm:t>
        <a:bodyPr/>
        <a:lstStyle/>
        <a:p>
          <a:endParaRPr lang="ru-RU" sz="1400"/>
        </a:p>
      </dgm:t>
    </dgm:pt>
    <dgm:pt modelId="{28B905E7-F070-48E7-8C21-50E0BC7DD8D3}">
      <dgm:prSet phldrT="[Текст]" custT="1"/>
      <dgm:spPr/>
      <dgm:t>
        <a:bodyPr/>
        <a:lstStyle/>
        <a:p>
          <a:r>
            <a:rPr lang="en-US" sz="2000" smtClean="0"/>
            <a:t>I</a:t>
          </a:r>
          <a:endParaRPr lang="ru-RU" sz="2000" dirty="0"/>
        </a:p>
      </dgm:t>
    </dgm:pt>
    <dgm:pt modelId="{C45290F7-9A1B-4A03-8705-AF402E356343}" type="parTrans" cxnId="{95398644-C775-4B69-9D3A-5FAB604D6C39}">
      <dgm:prSet/>
      <dgm:spPr/>
      <dgm:t>
        <a:bodyPr/>
        <a:lstStyle/>
        <a:p>
          <a:endParaRPr lang="ru-RU" sz="1400"/>
        </a:p>
      </dgm:t>
    </dgm:pt>
    <dgm:pt modelId="{948316A3-27E8-4D57-8131-AC85C5BAEB31}" type="sibTrans" cxnId="{95398644-C775-4B69-9D3A-5FAB604D6C39}">
      <dgm:prSet/>
      <dgm:spPr/>
      <dgm:t>
        <a:bodyPr/>
        <a:lstStyle/>
        <a:p>
          <a:endParaRPr lang="ru-RU" sz="1400"/>
        </a:p>
      </dgm:t>
    </dgm:pt>
    <dgm:pt modelId="{CEA228EC-900D-41F8-AFDC-828F76F4CD57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1400" b="1" dirty="0" smtClean="0"/>
            <a:t>Внутренний поворот ягодиц п</a:t>
          </a:r>
          <a:r>
            <a:rPr lang="ru-RU" sz="1400" dirty="0" smtClean="0"/>
            <a:t>роисходит в полости таза одновременно с их продвижением. На дне таза </a:t>
          </a:r>
          <a:r>
            <a:rPr lang="ru-RU" sz="1400" dirty="0" err="1" smtClean="0"/>
            <a:t>межвертельная</a:t>
          </a:r>
          <a:r>
            <a:rPr lang="ru-RU" sz="1400" dirty="0" smtClean="0"/>
            <a:t> линия стоит в прямом размере, передняя ягодица подходит к лобку, задняя — к крестцу.</a:t>
          </a:r>
          <a:endParaRPr lang="ru-RU" sz="1400" dirty="0"/>
        </a:p>
      </dgm:t>
    </dgm:pt>
    <dgm:pt modelId="{5CA2F4F0-C4F9-422B-9FC0-EA0BF337668E}" type="parTrans" cxnId="{CD71C119-502D-4D0C-A7A9-8C7F4E2F0418}">
      <dgm:prSet/>
      <dgm:spPr/>
      <dgm:t>
        <a:bodyPr/>
        <a:lstStyle/>
        <a:p>
          <a:endParaRPr lang="ru-RU" sz="1400"/>
        </a:p>
      </dgm:t>
    </dgm:pt>
    <dgm:pt modelId="{EB871D60-C309-4823-BF2E-16242CB3BFAE}" type="sibTrans" cxnId="{CD71C119-502D-4D0C-A7A9-8C7F4E2F0418}">
      <dgm:prSet/>
      <dgm:spPr/>
      <dgm:t>
        <a:bodyPr/>
        <a:lstStyle/>
        <a:p>
          <a:endParaRPr lang="ru-RU" sz="1400"/>
        </a:p>
      </dgm:t>
    </dgm:pt>
    <dgm:pt modelId="{97969A27-E09E-4998-9DB2-A013040618CE}">
      <dgm:prSet phldrT="[Текст]" custT="1"/>
      <dgm:spPr/>
      <dgm:t>
        <a:bodyPr/>
        <a:lstStyle/>
        <a:p>
          <a:r>
            <a:rPr lang="en-US" sz="2000" dirty="0" smtClean="0"/>
            <a:t>II</a:t>
          </a:r>
          <a:endParaRPr lang="ru-RU" sz="2000" dirty="0"/>
        </a:p>
      </dgm:t>
    </dgm:pt>
    <dgm:pt modelId="{C61B53A3-209F-4626-A2C7-44C6B1E4A258}" type="parTrans" cxnId="{87F31565-DAE7-4B53-9F8C-38FE0C4B9377}">
      <dgm:prSet/>
      <dgm:spPr/>
      <dgm:t>
        <a:bodyPr/>
        <a:lstStyle/>
        <a:p>
          <a:endParaRPr lang="ru-RU" sz="1400"/>
        </a:p>
      </dgm:t>
    </dgm:pt>
    <dgm:pt modelId="{91A9EEA0-EE39-45AC-BB42-48B161439F72}" type="sibTrans" cxnId="{87F31565-DAE7-4B53-9F8C-38FE0C4B9377}">
      <dgm:prSet/>
      <dgm:spPr/>
      <dgm:t>
        <a:bodyPr/>
        <a:lstStyle/>
        <a:p>
          <a:endParaRPr lang="ru-RU" sz="1400"/>
        </a:p>
      </dgm:t>
    </dgm:pt>
    <dgm:pt modelId="{903385B4-5CA5-49B3-8930-1EF9BC35433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err="1" smtClean="0"/>
            <a:t>Врезывание</a:t>
          </a:r>
          <a:r>
            <a:rPr lang="ru-RU" sz="1400" b="1" dirty="0" smtClean="0"/>
            <a:t> и прорезывание ягодиц</a:t>
          </a:r>
          <a:r>
            <a:rPr lang="ru-RU" sz="1400" dirty="0" smtClean="0"/>
            <a:t>. Прорезывается передняя ягодица, </a:t>
          </a:r>
          <a:r>
            <a:rPr lang="ru-RU" sz="1400" b="1" dirty="0" smtClean="0">
              <a:solidFill>
                <a:srgbClr val="7030A0"/>
              </a:solidFill>
            </a:rPr>
            <a:t>середина между </a:t>
          </a:r>
          <a:r>
            <a:rPr lang="ru-RU" sz="1400" b="1" dirty="0" err="1" smtClean="0">
              <a:solidFill>
                <a:srgbClr val="7030A0"/>
              </a:solidFill>
            </a:rPr>
            <a:t>трохантером</a:t>
          </a:r>
          <a:r>
            <a:rPr lang="ru-RU" sz="1400" b="1" dirty="0" smtClean="0">
              <a:solidFill>
                <a:srgbClr val="7030A0"/>
              </a:solidFill>
            </a:rPr>
            <a:t> и гребнем подвздошной </a:t>
          </a:r>
          <a:r>
            <a:rPr lang="ru-RU" sz="1400" dirty="0" smtClean="0"/>
            <a:t>кости фиксируется у нижнего края лона, образуя точку фиксации. </a:t>
          </a:r>
          <a:r>
            <a:rPr lang="ru-RU" sz="1400" b="1" dirty="0" smtClean="0"/>
            <a:t>Происходит боковое сгибание туловища</a:t>
          </a:r>
          <a:r>
            <a:rPr lang="ru-RU" sz="1400" dirty="0" smtClean="0"/>
            <a:t> по проводной оси таза. </a:t>
          </a:r>
          <a:endParaRPr lang="ru-RU" sz="1400" dirty="0"/>
        </a:p>
      </dgm:t>
    </dgm:pt>
    <dgm:pt modelId="{D2134F84-0FF7-4F41-8D51-F3B3CB8D9697}" type="parTrans" cxnId="{CD9E38F1-66FB-480D-81CB-1B3CD05CFF93}">
      <dgm:prSet/>
      <dgm:spPr/>
      <dgm:t>
        <a:bodyPr/>
        <a:lstStyle/>
        <a:p>
          <a:endParaRPr lang="ru-RU" sz="1400"/>
        </a:p>
      </dgm:t>
    </dgm:pt>
    <dgm:pt modelId="{CCC2675A-A5BD-45D6-8AAD-CC68E70BA5C8}" type="sibTrans" cxnId="{CD9E38F1-66FB-480D-81CB-1B3CD05CFF93}">
      <dgm:prSet/>
      <dgm:spPr/>
      <dgm:t>
        <a:bodyPr/>
        <a:lstStyle/>
        <a:p>
          <a:endParaRPr lang="ru-RU" sz="1400"/>
        </a:p>
      </dgm:t>
    </dgm:pt>
    <dgm:pt modelId="{7B4F5F33-E5E5-4B17-B2BD-8522A7A539C3}">
      <dgm:prSet custT="1"/>
      <dgm:spPr/>
      <dgm:t>
        <a:bodyPr/>
        <a:lstStyle/>
        <a:p>
          <a:r>
            <a:rPr lang="en-US" sz="2000" dirty="0" smtClean="0"/>
            <a:t>III</a:t>
          </a:r>
          <a:endParaRPr lang="ru-RU" sz="2000" dirty="0"/>
        </a:p>
      </dgm:t>
    </dgm:pt>
    <dgm:pt modelId="{DFFAE997-3645-4A79-9D18-72215FFB2C1B}" type="parTrans" cxnId="{35256B2E-64E2-4C59-BB10-155337483E7C}">
      <dgm:prSet/>
      <dgm:spPr/>
      <dgm:t>
        <a:bodyPr/>
        <a:lstStyle/>
        <a:p>
          <a:endParaRPr lang="ru-RU"/>
        </a:p>
      </dgm:t>
    </dgm:pt>
    <dgm:pt modelId="{2FB59262-9EF6-4D64-A235-CD7B327BBDD0}" type="sibTrans" cxnId="{35256B2E-64E2-4C59-BB10-155337483E7C}">
      <dgm:prSet/>
      <dgm:spPr/>
      <dgm:t>
        <a:bodyPr/>
        <a:lstStyle/>
        <a:p>
          <a:endParaRPr lang="ru-RU"/>
        </a:p>
      </dgm:t>
    </dgm:pt>
    <dgm:pt modelId="{838949DE-1F01-4CD2-B81C-7D49620FD86A}">
      <dgm:prSet custT="1"/>
      <dgm:spPr/>
      <dgm:t>
        <a:bodyPr/>
        <a:lstStyle/>
        <a:p>
          <a:r>
            <a:rPr lang="en-US" sz="2000" dirty="0" smtClean="0"/>
            <a:t>IV</a:t>
          </a:r>
          <a:endParaRPr lang="ru-RU" sz="2000" dirty="0"/>
        </a:p>
      </dgm:t>
    </dgm:pt>
    <dgm:pt modelId="{BFB4CB05-DFA8-4B7A-B55E-6E2DA5FB9ED2}" type="parTrans" cxnId="{4ECE5151-7DFA-4A59-89F9-323F0018E449}">
      <dgm:prSet/>
      <dgm:spPr/>
      <dgm:t>
        <a:bodyPr/>
        <a:lstStyle/>
        <a:p>
          <a:endParaRPr lang="ru-RU"/>
        </a:p>
      </dgm:t>
    </dgm:pt>
    <dgm:pt modelId="{445CC9C0-D20E-416D-B633-3975E7510E2B}" type="sibTrans" cxnId="{4ECE5151-7DFA-4A59-89F9-323F0018E449}">
      <dgm:prSet/>
      <dgm:spPr/>
      <dgm:t>
        <a:bodyPr/>
        <a:lstStyle/>
        <a:p>
          <a:endParaRPr lang="ru-RU"/>
        </a:p>
      </dgm:t>
    </dgm:pt>
    <dgm:pt modelId="{12FE0313-BE19-4BC3-AB9C-C216D415F2F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Внутренний поворот плечиков</a:t>
          </a:r>
          <a:r>
            <a:rPr lang="ru-RU" sz="1400" dirty="0" smtClean="0"/>
            <a:t>, </a:t>
          </a:r>
          <a:r>
            <a:rPr lang="ru-RU" sz="1400" b="1" dirty="0" smtClean="0"/>
            <a:t>наружный поворот туловищ</a:t>
          </a:r>
          <a:r>
            <a:rPr lang="ru-RU" sz="1400" dirty="0" smtClean="0"/>
            <a:t>а, плечики устанавливаются в прямом размере плоскости выхода из малого таза. Образуется точка фиксации на </a:t>
          </a:r>
          <a:r>
            <a:rPr lang="ru-RU" sz="1400" b="1" dirty="0" smtClean="0">
              <a:solidFill>
                <a:srgbClr val="7030A0"/>
              </a:solidFill>
            </a:rPr>
            <a:t>переднем плечике.</a:t>
          </a:r>
          <a:endParaRPr lang="ru-RU" sz="1400" b="1" dirty="0">
            <a:solidFill>
              <a:srgbClr val="7030A0"/>
            </a:solidFill>
          </a:endParaRPr>
        </a:p>
      </dgm:t>
    </dgm:pt>
    <dgm:pt modelId="{73FD29BE-B64B-46DE-9D91-4D174833CBC4}" type="parTrans" cxnId="{6A73ADF8-7EA3-419A-91AB-6B52904C21F3}">
      <dgm:prSet/>
      <dgm:spPr/>
      <dgm:t>
        <a:bodyPr/>
        <a:lstStyle/>
        <a:p>
          <a:endParaRPr lang="ru-RU"/>
        </a:p>
      </dgm:t>
    </dgm:pt>
    <dgm:pt modelId="{E2624EF9-5FBB-4B6D-B429-007C2C6BBFC2}" type="sibTrans" cxnId="{6A73ADF8-7EA3-419A-91AB-6B52904C21F3}">
      <dgm:prSet/>
      <dgm:spPr/>
      <dgm:t>
        <a:bodyPr/>
        <a:lstStyle/>
        <a:p>
          <a:endParaRPr lang="ru-RU"/>
        </a:p>
      </dgm:t>
    </dgm:pt>
    <dgm:pt modelId="{CA59E592-BF75-4E85-9BBC-0888FBC3246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Боковое сгибание шейно-грудного отдела позвоночника.</a:t>
          </a:r>
          <a:endParaRPr lang="ru-RU" sz="1400" dirty="0"/>
        </a:p>
      </dgm:t>
    </dgm:pt>
    <dgm:pt modelId="{E86AE78C-ED7E-4404-992F-684894562F49}" type="parTrans" cxnId="{AA7A1C8F-1C04-48E1-992E-0EED99D4D8F6}">
      <dgm:prSet/>
      <dgm:spPr/>
      <dgm:t>
        <a:bodyPr/>
        <a:lstStyle/>
        <a:p>
          <a:endParaRPr lang="ru-RU"/>
        </a:p>
      </dgm:t>
    </dgm:pt>
    <dgm:pt modelId="{331A0E12-3B9C-4CF2-BE16-2880025A13CB}" type="sibTrans" cxnId="{AA7A1C8F-1C04-48E1-992E-0EED99D4D8F6}">
      <dgm:prSet/>
      <dgm:spPr/>
      <dgm:t>
        <a:bodyPr/>
        <a:lstStyle/>
        <a:p>
          <a:endParaRPr lang="ru-RU"/>
        </a:p>
      </dgm:t>
    </dgm:pt>
    <dgm:pt modelId="{E1EFD182-D168-4B2E-BC9C-B8FF18BDAD9F}">
      <dgm:prSet custT="1"/>
      <dgm:spPr/>
      <dgm:t>
        <a:bodyPr/>
        <a:lstStyle/>
        <a:p>
          <a:r>
            <a:rPr lang="en-US" sz="1600" dirty="0" smtClean="0"/>
            <a:t>V</a:t>
          </a:r>
          <a:endParaRPr lang="ru-RU" sz="1600" dirty="0"/>
        </a:p>
      </dgm:t>
    </dgm:pt>
    <dgm:pt modelId="{696DF7F6-B5E6-43D2-9DFF-7E34803179EC}" type="parTrans" cxnId="{859DBE6D-4914-4588-B2E6-D3DD58E794F0}">
      <dgm:prSet/>
      <dgm:spPr/>
      <dgm:t>
        <a:bodyPr/>
        <a:lstStyle/>
        <a:p>
          <a:endParaRPr lang="ru-RU"/>
        </a:p>
      </dgm:t>
    </dgm:pt>
    <dgm:pt modelId="{0602A2A7-0BEB-4237-9D38-A2524514F956}" type="sibTrans" cxnId="{859DBE6D-4914-4588-B2E6-D3DD58E794F0}">
      <dgm:prSet/>
      <dgm:spPr/>
      <dgm:t>
        <a:bodyPr/>
        <a:lstStyle/>
        <a:p>
          <a:endParaRPr lang="ru-RU"/>
        </a:p>
      </dgm:t>
    </dgm:pt>
    <dgm:pt modelId="{A5BFC2C8-0CAF-4C10-835A-8EC74D35650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Внутренний поворот головки</a:t>
          </a:r>
          <a:endParaRPr lang="ru-RU" sz="1400" dirty="0"/>
        </a:p>
      </dgm:t>
    </dgm:pt>
    <dgm:pt modelId="{8D3E8FCF-F47C-4D85-9CAF-4EA364F516FB}" type="parTrans" cxnId="{CBD86450-82FD-44EA-B698-EDA2D447F36D}">
      <dgm:prSet/>
      <dgm:spPr/>
      <dgm:t>
        <a:bodyPr/>
        <a:lstStyle/>
        <a:p>
          <a:endParaRPr lang="ru-RU"/>
        </a:p>
      </dgm:t>
    </dgm:pt>
    <dgm:pt modelId="{85B1A5A7-5B6D-43A0-AAD3-0E64A020ADFF}" type="sibTrans" cxnId="{CBD86450-82FD-44EA-B698-EDA2D447F36D}">
      <dgm:prSet/>
      <dgm:spPr/>
      <dgm:t>
        <a:bodyPr/>
        <a:lstStyle/>
        <a:p>
          <a:endParaRPr lang="ru-RU"/>
        </a:p>
      </dgm:t>
    </dgm:pt>
    <dgm:pt modelId="{51FF8B2B-13A9-4DBF-8E69-52DC62E2019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Уменьшение размеров и опускание тазового конца</a:t>
          </a:r>
          <a:r>
            <a:rPr lang="ru-RU" sz="1400" dirty="0" smtClean="0"/>
            <a:t>.  Ягодицы вступают в таз таким образом, что поперечный размер их </a:t>
          </a:r>
          <a:r>
            <a:rPr lang="en-US" sz="1400" dirty="0" err="1" smtClean="0"/>
            <a:t>linia</a:t>
          </a:r>
          <a:r>
            <a:rPr lang="en-US" sz="1400" dirty="0" smtClean="0"/>
            <a:t> </a:t>
          </a:r>
          <a:r>
            <a:rPr lang="en-US" sz="1400" dirty="0" err="1" smtClean="0"/>
            <a:t>intertrochanterica</a:t>
          </a:r>
          <a:r>
            <a:rPr lang="ru-RU" sz="1400" dirty="0" smtClean="0"/>
            <a:t> совпадает с одним из косых размеров таза. </a:t>
          </a:r>
          <a:r>
            <a:rPr lang="ru-RU" sz="1400" b="1" i="1" dirty="0" smtClean="0">
              <a:solidFill>
                <a:srgbClr val="7030A0"/>
              </a:solidFill>
            </a:rPr>
            <a:t>Проводная точка на передней ягодице.</a:t>
          </a:r>
          <a:endParaRPr lang="ru-RU" sz="1400" b="1" i="1" dirty="0">
            <a:solidFill>
              <a:srgbClr val="7030A0"/>
            </a:solidFill>
          </a:endParaRPr>
        </a:p>
      </dgm:t>
    </dgm:pt>
    <dgm:pt modelId="{39371C12-C0A3-4233-907B-C003A6B43604}" type="sibTrans" cxnId="{31202959-C2D2-4F36-9315-2FD4BAB3A4B2}">
      <dgm:prSet/>
      <dgm:spPr/>
      <dgm:t>
        <a:bodyPr/>
        <a:lstStyle/>
        <a:p>
          <a:endParaRPr lang="ru-RU" sz="1400"/>
        </a:p>
      </dgm:t>
    </dgm:pt>
    <dgm:pt modelId="{7218D515-A5C3-4CA0-9C0C-7B8C4629412E}" type="parTrans" cxnId="{31202959-C2D2-4F36-9315-2FD4BAB3A4B2}">
      <dgm:prSet/>
      <dgm:spPr/>
      <dgm:t>
        <a:bodyPr/>
        <a:lstStyle/>
        <a:p>
          <a:endParaRPr lang="ru-RU" sz="1400"/>
        </a:p>
      </dgm:t>
    </dgm:pt>
    <dgm:pt modelId="{9C80F0B2-9274-409B-AE8A-323AA0941655}">
      <dgm:prSet/>
      <dgm:spPr/>
      <dgm:t>
        <a:bodyPr/>
        <a:lstStyle/>
        <a:p>
          <a:r>
            <a:rPr lang="en-US" dirty="0" smtClean="0"/>
            <a:t>VI</a:t>
          </a:r>
          <a:endParaRPr lang="ru-RU" dirty="0"/>
        </a:p>
      </dgm:t>
    </dgm:pt>
    <dgm:pt modelId="{F8258F6A-8861-4DDD-AEE0-BB758195E256}" type="parTrans" cxnId="{EEBBC8EC-B590-4EEC-AA6F-0DCF3B8EFC06}">
      <dgm:prSet/>
      <dgm:spPr/>
      <dgm:t>
        <a:bodyPr/>
        <a:lstStyle/>
        <a:p>
          <a:endParaRPr lang="ru-RU"/>
        </a:p>
      </dgm:t>
    </dgm:pt>
    <dgm:pt modelId="{C79830C8-D5C8-40C3-9B99-6B98A7840DD5}" type="sibTrans" cxnId="{EEBBC8EC-B590-4EEC-AA6F-0DCF3B8EFC06}">
      <dgm:prSet/>
      <dgm:spPr/>
      <dgm:t>
        <a:bodyPr/>
        <a:lstStyle/>
        <a:p>
          <a:endParaRPr lang="ru-RU"/>
        </a:p>
      </dgm:t>
    </dgm:pt>
    <dgm:pt modelId="{6D9C610A-4B7F-435F-9C5E-EC87DC8086F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Сгибание головки – рождение ее. </a:t>
          </a:r>
          <a:r>
            <a:rPr lang="ru-RU" b="1" smtClean="0">
              <a:solidFill>
                <a:srgbClr val="7030A0"/>
              </a:solidFill>
            </a:rPr>
            <a:t>Подзатылочная ямка </a:t>
          </a:r>
          <a:r>
            <a:rPr lang="ru-RU" smtClean="0"/>
            <a:t>фиксируется у нижнего края лона. Рождается головка средним косым размером.</a:t>
          </a:r>
          <a:endParaRPr lang="ru-RU" dirty="0"/>
        </a:p>
      </dgm:t>
    </dgm:pt>
    <dgm:pt modelId="{09D6B4C2-E443-4BA9-9D4B-1C23CD697126}" type="parTrans" cxnId="{48C2C2C5-B99B-447C-90FE-A4B032156A9A}">
      <dgm:prSet/>
      <dgm:spPr/>
      <dgm:t>
        <a:bodyPr/>
        <a:lstStyle/>
        <a:p>
          <a:endParaRPr lang="ru-RU"/>
        </a:p>
      </dgm:t>
    </dgm:pt>
    <dgm:pt modelId="{80AB60EC-3403-470C-BCD1-D3666900312C}" type="sibTrans" cxnId="{48C2C2C5-B99B-447C-90FE-A4B032156A9A}">
      <dgm:prSet/>
      <dgm:spPr/>
      <dgm:t>
        <a:bodyPr/>
        <a:lstStyle/>
        <a:p>
          <a:endParaRPr lang="ru-RU"/>
        </a:p>
      </dgm:t>
    </dgm:pt>
    <dgm:pt modelId="{C293B92A-6416-40E7-B095-8440DAE27C67}" type="pres">
      <dgm:prSet presAssocID="{83BCCC29-CF27-4EB0-876D-768B150DF2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23D07-30FC-4464-BB13-3C1D35CD332C}" type="pres">
      <dgm:prSet presAssocID="{A632BF61-1433-4878-A0FD-6194315A8EE7}" presName="composite" presStyleCnt="0"/>
      <dgm:spPr/>
      <dgm:t>
        <a:bodyPr/>
        <a:lstStyle/>
        <a:p>
          <a:endParaRPr lang="ru-RU"/>
        </a:p>
      </dgm:t>
    </dgm:pt>
    <dgm:pt modelId="{2044D994-E551-43B7-9913-8E10355D134A}" type="pres">
      <dgm:prSet presAssocID="{A632BF61-1433-4878-A0FD-6194315A8EE7}" presName="parentText" presStyleLbl="alignNode1" presStyleIdx="0" presStyleCnt="7" custLinFactNeighborY="-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67F02-181C-4554-85DB-ED2FE3E06542}" type="pres">
      <dgm:prSet presAssocID="{A632BF61-1433-4878-A0FD-6194315A8EE7}" presName="descendantText" presStyleLbl="alignAcc1" presStyleIdx="0" presStyleCnt="7" custScaleY="167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454AF-076D-466E-B8D2-6785F52D2EB7}" type="pres">
      <dgm:prSet presAssocID="{7BF1608A-601A-4BAC-BEDF-1518CC781A02}" presName="sp" presStyleCnt="0"/>
      <dgm:spPr/>
      <dgm:t>
        <a:bodyPr/>
        <a:lstStyle/>
        <a:p>
          <a:endParaRPr lang="ru-RU"/>
        </a:p>
      </dgm:t>
    </dgm:pt>
    <dgm:pt modelId="{03455C09-1DCB-4863-BE03-90523438B2A4}" type="pres">
      <dgm:prSet presAssocID="{28B905E7-F070-48E7-8C21-50E0BC7DD8D3}" presName="composite" presStyleCnt="0"/>
      <dgm:spPr/>
      <dgm:t>
        <a:bodyPr/>
        <a:lstStyle/>
        <a:p>
          <a:endParaRPr lang="ru-RU"/>
        </a:p>
      </dgm:t>
    </dgm:pt>
    <dgm:pt modelId="{7497BF40-93E3-4875-93CD-73EAF48E1354}" type="pres">
      <dgm:prSet presAssocID="{28B905E7-F070-48E7-8C21-50E0BC7DD8D3}" presName="parentText" presStyleLbl="alignNode1" presStyleIdx="1" presStyleCnt="7" custLinFactNeighborY="-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B9B07-4462-47CB-8DC1-8CBCE62C9639}" type="pres">
      <dgm:prSet presAssocID="{28B905E7-F070-48E7-8C21-50E0BC7DD8D3}" presName="descendantText" presStyleLbl="alignAcc1" presStyleIdx="1" presStyleCnt="7" custScaleY="157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DA8C3-3EB6-4D10-A8A6-D48C266C8B6C}" type="pres">
      <dgm:prSet presAssocID="{948316A3-27E8-4D57-8131-AC85C5BAEB31}" presName="sp" presStyleCnt="0"/>
      <dgm:spPr/>
      <dgm:t>
        <a:bodyPr/>
        <a:lstStyle/>
        <a:p>
          <a:endParaRPr lang="ru-RU"/>
        </a:p>
      </dgm:t>
    </dgm:pt>
    <dgm:pt modelId="{596DF8E5-D93D-42EA-A816-24FC90DC41D8}" type="pres">
      <dgm:prSet presAssocID="{97969A27-E09E-4998-9DB2-A013040618CE}" presName="composite" presStyleCnt="0"/>
      <dgm:spPr/>
      <dgm:t>
        <a:bodyPr/>
        <a:lstStyle/>
        <a:p>
          <a:endParaRPr lang="ru-RU"/>
        </a:p>
      </dgm:t>
    </dgm:pt>
    <dgm:pt modelId="{F5606E44-D8FF-4449-9904-9E00574E525B}" type="pres">
      <dgm:prSet presAssocID="{97969A27-E09E-4998-9DB2-A013040618CE}" presName="parentText" presStyleLbl="alignNode1" presStyleIdx="2" presStyleCnt="7" custLinFactNeighborY="-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CF681-7DF2-4234-AFEF-314CEA728414}" type="pres">
      <dgm:prSet presAssocID="{97969A27-E09E-4998-9DB2-A013040618CE}" presName="descendantText" presStyleLbl="alignAcc1" presStyleIdx="2" presStyleCnt="7" custScaleY="164296" custLinFactNeighborX="2303" custLinFactNeighborY="1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EF427-D066-4DAA-B1AF-167471034EB6}" type="pres">
      <dgm:prSet presAssocID="{91A9EEA0-EE39-45AC-BB42-48B161439F72}" presName="sp" presStyleCnt="0"/>
      <dgm:spPr/>
      <dgm:t>
        <a:bodyPr/>
        <a:lstStyle/>
        <a:p>
          <a:endParaRPr lang="ru-RU"/>
        </a:p>
      </dgm:t>
    </dgm:pt>
    <dgm:pt modelId="{9E2444BE-6955-420B-A016-B7DEC68B3FB4}" type="pres">
      <dgm:prSet presAssocID="{7B4F5F33-E5E5-4B17-B2BD-8522A7A539C3}" presName="composite" presStyleCnt="0"/>
      <dgm:spPr/>
      <dgm:t>
        <a:bodyPr/>
        <a:lstStyle/>
        <a:p>
          <a:endParaRPr lang="ru-RU"/>
        </a:p>
      </dgm:t>
    </dgm:pt>
    <dgm:pt modelId="{BA316A53-421F-430F-A672-EC9B79D038AB}" type="pres">
      <dgm:prSet presAssocID="{7B4F5F33-E5E5-4B17-B2BD-8522A7A539C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DC360-CB60-44CA-8A1F-45B55C473EFE}" type="pres">
      <dgm:prSet presAssocID="{7B4F5F33-E5E5-4B17-B2BD-8522A7A539C3}" presName="descendantText" presStyleLbl="alignAcc1" presStyleIdx="3" presStyleCnt="7" custScaleY="141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C3585-44E5-4665-93C6-0DF10DC1F3A7}" type="pres">
      <dgm:prSet presAssocID="{2FB59262-9EF6-4D64-A235-CD7B327BBDD0}" presName="sp" presStyleCnt="0"/>
      <dgm:spPr/>
      <dgm:t>
        <a:bodyPr/>
        <a:lstStyle/>
        <a:p>
          <a:endParaRPr lang="ru-RU"/>
        </a:p>
      </dgm:t>
    </dgm:pt>
    <dgm:pt modelId="{5E897C1C-F8BF-4634-9851-FA025533006E}" type="pres">
      <dgm:prSet presAssocID="{838949DE-1F01-4CD2-B81C-7D49620FD86A}" presName="composite" presStyleCnt="0"/>
      <dgm:spPr/>
      <dgm:t>
        <a:bodyPr/>
        <a:lstStyle/>
        <a:p>
          <a:endParaRPr lang="ru-RU"/>
        </a:p>
      </dgm:t>
    </dgm:pt>
    <dgm:pt modelId="{36169085-C306-47B7-82C6-BE2ECE1F7D07}" type="pres">
      <dgm:prSet presAssocID="{838949DE-1F01-4CD2-B81C-7D49620FD86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1BBD1-6FA5-46DA-A48E-C216DEA603C2}" type="pres">
      <dgm:prSet presAssocID="{838949DE-1F01-4CD2-B81C-7D49620FD86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68E86-13AB-41CB-A7AF-A20167A28AC3}" type="pres">
      <dgm:prSet presAssocID="{445CC9C0-D20E-416D-B633-3975E7510E2B}" presName="sp" presStyleCnt="0"/>
      <dgm:spPr/>
      <dgm:t>
        <a:bodyPr/>
        <a:lstStyle/>
        <a:p>
          <a:endParaRPr lang="ru-RU"/>
        </a:p>
      </dgm:t>
    </dgm:pt>
    <dgm:pt modelId="{EF1BF1C9-5C0F-4AA5-8496-43B4081CE17D}" type="pres">
      <dgm:prSet presAssocID="{E1EFD182-D168-4B2E-BC9C-B8FF18BDAD9F}" presName="composite" presStyleCnt="0"/>
      <dgm:spPr/>
      <dgm:t>
        <a:bodyPr/>
        <a:lstStyle/>
        <a:p>
          <a:endParaRPr lang="ru-RU"/>
        </a:p>
      </dgm:t>
    </dgm:pt>
    <dgm:pt modelId="{35C0F68F-72C7-47D3-994B-5935F2241B46}" type="pres">
      <dgm:prSet presAssocID="{E1EFD182-D168-4B2E-BC9C-B8FF18BDAD9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47329-C185-4848-BCFE-AE27DE0F6DEA}" type="pres">
      <dgm:prSet presAssocID="{E1EFD182-D168-4B2E-BC9C-B8FF18BDAD9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E2720-2956-4BA8-9AD5-539A2AA399EA}" type="pres">
      <dgm:prSet presAssocID="{0602A2A7-0BEB-4237-9D38-A2524514F956}" presName="sp" presStyleCnt="0"/>
      <dgm:spPr/>
      <dgm:t>
        <a:bodyPr/>
        <a:lstStyle/>
        <a:p>
          <a:endParaRPr lang="ru-RU"/>
        </a:p>
      </dgm:t>
    </dgm:pt>
    <dgm:pt modelId="{B9AAF296-566C-4B7C-9DCF-E3A82B99F284}" type="pres">
      <dgm:prSet presAssocID="{9C80F0B2-9274-409B-AE8A-323AA0941655}" presName="composite" presStyleCnt="0"/>
      <dgm:spPr/>
      <dgm:t>
        <a:bodyPr/>
        <a:lstStyle/>
        <a:p>
          <a:endParaRPr lang="ru-RU"/>
        </a:p>
      </dgm:t>
    </dgm:pt>
    <dgm:pt modelId="{51F778CF-897B-450C-A124-560B7FFACFA0}" type="pres">
      <dgm:prSet presAssocID="{9C80F0B2-9274-409B-AE8A-323AA094165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EF97C-F30B-4310-B727-FFFA673114C4}" type="pres">
      <dgm:prSet presAssocID="{9C80F0B2-9274-409B-AE8A-323AA094165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024D3-3D01-4E24-936C-43A496FDA9F7}" srcId="{83BCCC29-CF27-4EB0-876D-768B150DF2E4}" destId="{A632BF61-1433-4878-A0FD-6194315A8EE7}" srcOrd="0" destOrd="0" parTransId="{1D77526E-6463-4E9A-AC6D-4A99853B1F89}" sibTransId="{7BF1608A-601A-4BAC-BEDF-1518CC781A02}"/>
    <dgm:cxn modelId="{31D35F86-8185-4AFD-8BB5-313F98A43BF1}" type="presOf" srcId="{A632BF61-1433-4878-A0FD-6194315A8EE7}" destId="{2044D994-E551-43B7-9913-8E10355D134A}" srcOrd="0" destOrd="0" presId="urn:microsoft.com/office/officeart/2005/8/layout/chevron2"/>
    <dgm:cxn modelId="{48C2C2C5-B99B-447C-90FE-A4B032156A9A}" srcId="{9C80F0B2-9274-409B-AE8A-323AA0941655}" destId="{6D9C610A-4B7F-435F-9C5E-EC87DC8086F4}" srcOrd="0" destOrd="0" parTransId="{09D6B4C2-E443-4BA9-9D4B-1C23CD697126}" sibTransId="{80AB60EC-3403-470C-BCD1-D3666900312C}"/>
    <dgm:cxn modelId="{CBD86450-82FD-44EA-B698-EDA2D447F36D}" srcId="{E1EFD182-D168-4B2E-BC9C-B8FF18BDAD9F}" destId="{A5BFC2C8-0CAF-4C10-835A-8EC74D356502}" srcOrd="0" destOrd="0" parTransId="{8D3E8FCF-F47C-4D85-9CAF-4EA364F516FB}" sibTransId="{85B1A5A7-5B6D-43A0-AAD3-0E64A020ADFF}"/>
    <dgm:cxn modelId="{DFC94C8B-937C-46C0-96FE-943F130FE1F8}" type="presOf" srcId="{9C80F0B2-9274-409B-AE8A-323AA0941655}" destId="{51F778CF-897B-450C-A124-560B7FFACFA0}" srcOrd="0" destOrd="0" presId="urn:microsoft.com/office/officeart/2005/8/layout/chevron2"/>
    <dgm:cxn modelId="{35256B2E-64E2-4C59-BB10-155337483E7C}" srcId="{83BCCC29-CF27-4EB0-876D-768B150DF2E4}" destId="{7B4F5F33-E5E5-4B17-B2BD-8522A7A539C3}" srcOrd="3" destOrd="0" parTransId="{DFFAE997-3645-4A79-9D18-72215FFB2C1B}" sibTransId="{2FB59262-9EF6-4D64-A235-CD7B327BBDD0}"/>
    <dgm:cxn modelId="{A0AB6F93-914B-4F86-9538-4FDE3CFE0202}" type="presOf" srcId="{83BCCC29-CF27-4EB0-876D-768B150DF2E4}" destId="{C293B92A-6416-40E7-B095-8440DAE27C67}" srcOrd="0" destOrd="0" presId="urn:microsoft.com/office/officeart/2005/8/layout/chevron2"/>
    <dgm:cxn modelId="{D388401B-EC67-4FD9-94AE-6A089269B69F}" type="presOf" srcId="{7B4F5F33-E5E5-4B17-B2BD-8522A7A539C3}" destId="{BA316A53-421F-430F-A672-EC9B79D038AB}" srcOrd="0" destOrd="0" presId="urn:microsoft.com/office/officeart/2005/8/layout/chevron2"/>
    <dgm:cxn modelId="{87F31565-DAE7-4B53-9F8C-38FE0C4B9377}" srcId="{83BCCC29-CF27-4EB0-876D-768B150DF2E4}" destId="{97969A27-E09E-4998-9DB2-A013040618CE}" srcOrd="2" destOrd="0" parTransId="{C61B53A3-209F-4626-A2C7-44C6B1E4A258}" sibTransId="{91A9EEA0-EE39-45AC-BB42-48B161439F72}"/>
    <dgm:cxn modelId="{6A73ADF8-7EA3-419A-91AB-6B52904C21F3}" srcId="{7B4F5F33-E5E5-4B17-B2BD-8522A7A539C3}" destId="{12FE0313-BE19-4BC3-AB9C-C216D415F2FA}" srcOrd="0" destOrd="0" parTransId="{73FD29BE-B64B-46DE-9D91-4D174833CBC4}" sibTransId="{E2624EF9-5FBB-4B6D-B429-007C2C6BBFC2}"/>
    <dgm:cxn modelId="{A486D290-D536-4ED2-BC96-C8A1A0105093}" type="presOf" srcId="{28B905E7-F070-48E7-8C21-50E0BC7DD8D3}" destId="{7497BF40-93E3-4875-93CD-73EAF48E1354}" srcOrd="0" destOrd="0" presId="urn:microsoft.com/office/officeart/2005/8/layout/chevron2"/>
    <dgm:cxn modelId="{95398644-C775-4B69-9D3A-5FAB604D6C39}" srcId="{83BCCC29-CF27-4EB0-876D-768B150DF2E4}" destId="{28B905E7-F070-48E7-8C21-50E0BC7DD8D3}" srcOrd="1" destOrd="0" parTransId="{C45290F7-9A1B-4A03-8705-AF402E356343}" sibTransId="{948316A3-27E8-4D57-8131-AC85C5BAEB31}"/>
    <dgm:cxn modelId="{31202959-C2D2-4F36-9315-2FD4BAB3A4B2}" srcId="{A632BF61-1433-4878-A0FD-6194315A8EE7}" destId="{51FF8B2B-13A9-4DBF-8E69-52DC62E20197}" srcOrd="0" destOrd="0" parTransId="{7218D515-A5C3-4CA0-9C0C-7B8C4629412E}" sibTransId="{39371C12-C0A3-4233-907B-C003A6B43604}"/>
    <dgm:cxn modelId="{81A192E7-6372-4601-9670-AFECEDF36D3C}" type="presOf" srcId="{97969A27-E09E-4998-9DB2-A013040618CE}" destId="{F5606E44-D8FF-4449-9904-9E00574E525B}" srcOrd="0" destOrd="0" presId="urn:microsoft.com/office/officeart/2005/8/layout/chevron2"/>
    <dgm:cxn modelId="{870F0EB2-DE52-4473-97BC-5396AC701A76}" type="presOf" srcId="{A5BFC2C8-0CAF-4C10-835A-8EC74D356502}" destId="{7C647329-C185-4848-BCFE-AE27DE0F6DEA}" srcOrd="0" destOrd="0" presId="urn:microsoft.com/office/officeart/2005/8/layout/chevron2"/>
    <dgm:cxn modelId="{CD71C119-502D-4D0C-A7A9-8C7F4E2F0418}" srcId="{28B905E7-F070-48E7-8C21-50E0BC7DD8D3}" destId="{CEA228EC-900D-41F8-AFDC-828F76F4CD57}" srcOrd="0" destOrd="0" parTransId="{5CA2F4F0-C4F9-422B-9FC0-EA0BF337668E}" sibTransId="{EB871D60-C309-4823-BF2E-16242CB3BFAE}"/>
    <dgm:cxn modelId="{859DBE6D-4914-4588-B2E6-D3DD58E794F0}" srcId="{83BCCC29-CF27-4EB0-876D-768B150DF2E4}" destId="{E1EFD182-D168-4B2E-BC9C-B8FF18BDAD9F}" srcOrd="5" destOrd="0" parTransId="{696DF7F6-B5E6-43D2-9DFF-7E34803179EC}" sibTransId="{0602A2A7-0BEB-4237-9D38-A2524514F956}"/>
    <dgm:cxn modelId="{5297B621-C279-4A41-B15F-84664970D087}" type="presOf" srcId="{12FE0313-BE19-4BC3-AB9C-C216D415F2FA}" destId="{B44DC360-CB60-44CA-8A1F-45B55C473EFE}" srcOrd="0" destOrd="0" presId="urn:microsoft.com/office/officeart/2005/8/layout/chevron2"/>
    <dgm:cxn modelId="{BBE67FC5-09FC-477A-817E-A8219F824BA0}" type="presOf" srcId="{51FF8B2B-13A9-4DBF-8E69-52DC62E20197}" destId="{A1367F02-181C-4554-85DB-ED2FE3E06542}" srcOrd="0" destOrd="0" presId="urn:microsoft.com/office/officeart/2005/8/layout/chevron2"/>
    <dgm:cxn modelId="{4ECE5151-7DFA-4A59-89F9-323F0018E449}" srcId="{83BCCC29-CF27-4EB0-876D-768B150DF2E4}" destId="{838949DE-1F01-4CD2-B81C-7D49620FD86A}" srcOrd="4" destOrd="0" parTransId="{BFB4CB05-DFA8-4B7A-B55E-6E2DA5FB9ED2}" sibTransId="{445CC9C0-D20E-416D-B633-3975E7510E2B}"/>
    <dgm:cxn modelId="{AFF0E3E4-21EB-47CF-8AAB-0732B7BFB7E4}" type="presOf" srcId="{CA59E592-BF75-4E85-9BBC-0888FBC32469}" destId="{8461BBD1-6FA5-46DA-A48E-C216DEA603C2}" srcOrd="0" destOrd="0" presId="urn:microsoft.com/office/officeart/2005/8/layout/chevron2"/>
    <dgm:cxn modelId="{6C18AC63-AE58-4376-8446-27AD9B761E29}" type="presOf" srcId="{CEA228EC-900D-41F8-AFDC-828F76F4CD57}" destId="{A43B9B07-4462-47CB-8DC1-8CBCE62C9639}" srcOrd="0" destOrd="0" presId="urn:microsoft.com/office/officeart/2005/8/layout/chevron2"/>
    <dgm:cxn modelId="{EEBBC8EC-B590-4EEC-AA6F-0DCF3B8EFC06}" srcId="{83BCCC29-CF27-4EB0-876D-768B150DF2E4}" destId="{9C80F0B2-9274-409B-AE8A-323AA0941655}" srcOrd="6" destOrd="0" parTransId="{F8258F6A-8861-4DDD-AEE0-BB758195E256}" sibTransId="{C79830C8-D5C8-40C3-9B99-6B98A7840DD5}"/>
    <dgm:cxn modelId="{7AD54360-F22C-4088-8935-2E9EC73FAFC7}" type="presOf" srcId="{838949DE-1F01-4CD2-B81C-7D49620FD86A}" destId="{36169085-C306-47B7-82C6-BE2ECE1F7D07}" srcOrd="0" destOrd="0" presId="urn:microsoft.com/office/officeart/2005/8/layout/chevron2"/>
    <dgm:cxn modelId="{CD9E38F1-66FB-480D-81CB-1B3CD05CFF93}" srcId="{97969A27-E09E-4998-9DB2-A013040618CE}" destId="{903385B4-5CA5-49B3-8930-1EF9BC35433D}" srcOrd="0" destOrd="0" parTransId="{D2134F84-0FF7-4F41-8D51-F3B3CB8D9697}" sibTransId="{CCC2675A-A5BD-45D6-8AAD-CC68E70BA5C8}"/>
    <dgm:cxn modelId="{AA7A1C8F-1C04-48E1-992E-0EED99D4D8F6}" srcId="{838949DE-1F01-4CD2-B81C-7D49620FD86A}" destId="{CA59E592-BF75-4E85-9BBC-0888FBC32469}" srcOrd="0" destOrd="0" parTransId="{E86AE78C-ED7E-4404-992F-684894562F49}" sibTransId="{331A0E12-3B9C-4CF2-BE16-2880025A13CB}"/>
    <dgm:cxn modelId="{F4465DB6-9CB8-4BBF-90B7-9BB6A2C8323E}" type="presOf" srcId="{E1EFD182-D168-4B2E-BC9C-B8FF18BDAD9F}" destId="{35C0F68F-72C7-47D3-994B-5935F2241B46}" srcOrd="0" destOrd="0" presId="urn:microsoft.com/office/officeart/2005/8/layout/chevron2"/>
    <dgm:cxn modelId="{017196C8-504B-4333-AF69-C5C18567177E}" type="presOf" srcId="{903385B4-5CA5-49B3-8930-1EF9BC35433D}" destId="{4FECF681-7DF2-4234-AFEF-314CEA728414}" srcOrd="0" destOrd="0" presId="urn:microsoft.com/office/officeart/2005/8/layout/chevron2"/>
    <dgm:cxn modelId="{5CD8FDF8-FFE6-4940-A6C0-98ED078CE733}" type="presOf" srcId="{6D9C610A-4B7F-435F-9C5E-EC87DC8086F4}" destId="{CEFEF97C-F30B-4310-B727-FFFA673114C4}" srcOrd="0" destOrd="0" presId="urn:microsoft.com/office/officeart/2005/8/layout/chevron2"/>
    <dgm:cxn modelId="{B35BCBCE-FEEE-435E-BA3F-1850B50CB920}" type="presParOf" srcId="{C293B92A-6416-40E7-B095-8440DAE27C67}" destId="{B3023D07-30FC-4464-BB13-3C1D35CD332C}" srcOrd="0" destOrd="0" presId="urn:microsoft.com/office/officeart/2005/8/layout/chevron2"/>
    <dgm:cxn modelId="{BFE5B662-7488-4BCB-A029-74CF36903F64}" type="presParOf" srcId="{B3023D07-30FC-4464-BB13-3C1D35CD332C}" destId="{2044D994-E551-43B7-9913-8E10355D134A}" srcOrd="0" destOrd="0" presId="urn:microsoft.com/office/officeart/2005/8/layout/chevron2"/>
    <dgm:cxn modelId="{CE9EDBF2-8AF9-4366-B94A-0A69E78B1F1C}" type="presParOf" srcId="{B3023D07-30FC-4464-BB13-3C1D35CD332C}" destId="{A1367F02-181C-4554-85DB-ED2FE3E06542}" srcOrd="1" destOrd="0" presId="urn:microsoft.com/office/officeart/2005/8/layout/chevron2"/>
    <dgm:cxn modelId="{1AC8C8BA-8B0E-42B5-B223-B03AAF4DEFB7}" type="presParOf" srcId="{C293B92A-6416-40E7-B095-8440DAE27C67}" destId="{303454AF-076D-466E-B8D2-6785F52D2EB7}" srcOrd="1" destOrd="0" presId="urn:microsoft.com/office/officeart/2005/8/layout/chevron2"/>
    <dgm:cxn modelId="{DA92E71D-15AB-46FA-9942-8F3F74E9FE24}" type="presParOf" srcId="{C293B92A-6416-40E7-B095-8440DAE27C67}" destId="{03455C09-1DCB-4863-BE03-90523438B2A4}" srcOrd="2" destOrd="0" presId="urn:microsoft.com/office/officeart/2005/8/layout/chevron2"/>
    <dgm:cxn modelId="{478F7FF9-20C5-4855-8D0D-F0AA3D429403}" type="presParOf" srcId="{03455C09-1DCB-4863-BE03-90523438B2A4}" destId="{7497BF40-93E3-4875-93CD-73EAF48E1354}" srcOrd="0" destOrd="0" presId="urn:microsoft.com/office/officeart/2005/8/layout/chevron2"/>
    <dgm:cxn modelId="{87EECAD7-0E58-414F-8119-6026DE086E7D}" type="presParOf" srcId="{03455C09-1DCB-4863-BE03-90523438B2A4}" destId="{A43B9B07-4462-47CB-8DC1-8CBCE62C9639}" srcOrd="1" destOrd="0" presId="urn:microsoft.com/office/officeart/2005/8/layout/chevron2"/>
    <dgm:cxn modelId="{C69B8E26-7C3F-420A-9FDD-236370D4B7FB}" type="presParOf" srcId="{C293B92A-6416-40E7-B095-8440DAE27C67}" destId="{9A0DA8C3-3EB6-4D10-A8A6-D48C266C8B6C}" srcOrd="3" destOrd="0" presId="urn:microsoft.com/office/officeart/2005/8/layout/chevron2"/>
    <dgm:cxn modelId="{77EC1795-DECE-41D3-B9AF-DA9DB7D2D319}" type="presParOf" srcId="{C293B92A-6416-40E7-B095-8440DAE27C67}" destId="{596DF8E5-D93D-42EA-A816-24FC90DC41D8}" srcOrd="4" destOrd="0" presId="urn:microsoft.com/office/officeart/2005/8/layout/chevron2"/>
    <dgm:cxn modelId="{C9A0AE45-9229-4FBF-BFCB-BE2C702CCCAA}" type="presParOf" srcId="{596DF8E5-D93D-42EA-A816-24FC90DC41D8}" destId="{F5606E44-D8FF-4449-9904-9E00574E525B}" srcOrd="0" destOrd="0" presId="urn:microsoft.com/office/officeart/2005/8/layout/chevron2"/>
    <dgm:cxn modelId="{8AD192F0-2FE2-468D-B03F-B16F7E0DC871}" type="presParOf" srcId="{596DF8E5-D93D-42EA-A816-24FC90DC41D8}" destId="{4FECF681-7DF2-4234-AFEF-314CEA728414}" srcOrd="1" destOrd="0" presId="urn:microsoft.com/office/officeart/2005/8/layout/chevron2"/>
    <dgm:cxn modelId="{A8E76042-2EBE-4B13-859B-93581F77905A}" type="presParOf" srcId="{C293B92A-6416-40E7-B095-8440DAE27C67}" destId="{14AEF427-D066-4DAA-B1AF-167471034EB6}" srcOrd="5" destOrd="0" presId="urn:microsoft.com/office/officeart/2005/8/layout/chevron2"/>
    <dgm:cxn modelId="{4FAB4A17-7654-4F13-B88F-0CB8D7F670FA}" type="presParOf" srcId="{C293B92A-6416-40E7-B095-8440DAE27C67}" destId="{9E2444BE-6955-420B-A016-B7DEC68B3FB4}" srcOrd="6" destOrd="0" presId="urn:microsoft.com/office/officeart/2005/8/layout/chevron2"/>
    <dgm:cxn modelId="{081F9992-F3D4-4261-B2F2-23FD4771686A}" type="presParOf" srcId="{9E2444BE-6955-420B-A016-B7DEC68B3FB4}" destId="{BA316A53-421F-430F-A672-EC9B79D038AB}" srcOrd="0" destOrd="0" presId="urn:microsoft.com/office/officeart/2005/8/layout/chevron2"/>
    <dgm:cxn modelId="{083E9682-A426-490F-A826-820B1AE0BD85}" type="presParOf" srcId="{9E2444BE-6955-420B-A016-B7DEC68B3FB4}" destId="{B44DC360-CB60-44CA-8A1F-45B55C473EFE}" srcOrd="1" destOrd="0" presId="urn:microsoft.com/office/officeart/2005/8/layout/chevron2"/>
    <dgm:cxn modelId="{52583655-A2EB-4295-A12B-ED795168724A}" type="presParOf" srcId="{C293B92A-6416-40E7-B095-8440DAE27C67}" destId="{8C8C3585-44E5-4665-93C6-0DF10DC1F3A7}" srcOrd="7" destOrd="0" presId="urn:microsoft.com/office/officeart/2005/8/layout/chevron2"/>
    <dgm:cxn modelId="{93453AF7-0626-4F2D-B386-BEA4CA153B4B}" type="presParOf" srcId="{C293B92A-6416-40E7-B095-8440DAE27C67}" destId="{5E897C1C-F8BF-4634-9851-FA025533006E}" srcOrd="8" destOrd="0" presId="urn:microsoft.com/office/officeart/2005/8/layout/chevron2"/>
    <dgm:cxn modelId="{FCBA3990-EF88-4CCE-A668-A2D82FE644A1}" type="presParOf" srcId="{5E897C1C-F8BF-4634-9851-FA025533006E}" destId="{36169085-C306-47B7-82C6-BE2ECE1F7D07}" srcOrd="0" destOrd="0" presId="urn:microsoft.com/office/officeart/2005/8/layout/chevron2"/>
    <dgm:cxn modelId="{C180B8D8-5730-42B2-B378-984C558283CA}" type="presParOf" srcId="{5E897C1C-F8BF-4634-9851-FA025533006E}" destId="{8461BBD1-6FA5-46DA-A48E-C216DEA603C2}" srcOrd="1" destOrd="0" presId="urn:microsoft.com/office/officeart/2005/8/layout/chevron2"/>
    <dgm:cxn modelId="{B3972486-EA58-43E6-A0F2-E3E4532A9D79}" type="presParOf" srcId="{C293B92A-6416-40E7-B095-8440DAE27C67}" destId="{1BD68E86-13AB-41CB-A7AF-A20167A28AC3}" srcOrd="9" destOrd="0" presId="urn:microsoft.com/office/officeart/2005/8/layout/chevron2"/>
    <dgm:cxn modelId="{1A79BF1E-9A29-4B9A-8D6C-97403E5E4A97}" type="presParOf" srcId="{C293B92A-6416-40E7-B095-8440DAE27C67}" destId="{EF1BF1C9-5C0F-4AA5-8496-43B4081CE17D}" srcOrd="10" destOrd="0" presId="urn:microsoft.com/office/officeart/2005/8/layout/chevron2"/>
    <dgm:cxn modelId="{9625FBD3-4786-4857-A2C7-090750AA3CDB}" type="presParOf" srcId="{EF1BF1C9-5C0F-4AA5-8496-43B4081CE17D}" destId="{35C0F68F-72C7-47D3-994B-5935F2241B46}" srcOrd="0" destOrd="0" presId="urn:microsoft.com/office/officeart/2005/8/layout/chevron2"/>
    <dgm:cxn modelId="{B31C1BE9-591E-4A56-A752-456B933751AD}" type="presParOf" srcId="{EF1BF1C9-5C0F-4AA5-8496-43B4081CE17D}" destId="{7C647329-C185-4848-BCFE-AE27DE0F6DEA}" srcOrd="1" destOrd="0" presId="urn:microsoft.com/office/officeart/2005/8/layout/chevron2"/>
    <dgm:cxn modelId="{50FBBB82-A7CA-4D71-9CD6-90F3AC6E029D}" type="presParOf" srcId="{C293B92A-6416-40E7-B095-8440DAE27C67}" destId="{CFBE2720-2956-4BA8-9AD5-539A2AA399EA}" srcOrd="11" destOrd="0" presId="urn:microsoft.com/office/officeart/2005/8/layout/chevron2"/>
    <dgm:cxn modelId="{0FC58FFF-1606-414F-8497-C589B53517A8}" type="presParOf" srcId="{C293B92A-6416-40E7-B095-8440DAE27C67}" destId="{B9AAF296-566C-4B7C-9DCF-E3A82B99F284}" srcOrd="12" destOrd="0" presId="urn:microsoft.com/office/officeart/2005/8/layout/chevron2"/>
    <dgm:cxn modelId="{288B2F4F-EA84-45D9-BA2B-F45628CBCFDA}" type="presParOf" srcId="{B9AAF296-566C-4B7C-9DCF-E3A82B99F284}" destId="{51F778CF-897B-450C-A124-560B7FFACFA0}" srcOrd="0" destOrd="0" presId="urn:microsoft.com/office/officeart/2005/8/layout/chevron2"/>
    <dgm:cxn modelId="{AD98B8FB-771A-4E1A-8DCF-47B60532BD57}" type="presParOf" srcId="{B9AAF296-566C-4B7C-9DCF-E3A82B99F284}" destId="{CEFEF97C-F30B-4310-B727-FFFA673114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4D994-E551-43B7-9913-8E10355D134A}">
      <dsp:nvSpPr>
        <dsp:cNvPr id="0" name=""/>
        <dsp:cNvSpPr/>
      </dsp:nvSpPr>
      <dsp:spPr>
        <a:xfrm rot="5400000">
          <a:off x="-114106" y="302122"/>
          <a:ext cx="760709" cy="5324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</a:t>
          </a:r>
          <a:endParaRPr lang="ru-RU" sz="2000" kern="1200" dirty="0"/>
        </a:p>
      </dsp:txBody>
      <dsp:txXfrm rot="5400000">
        <a:off x="-114106" y="302122"/>
        <a:ext cx="760709" cy="532496"/>
      </dsp:txXfrm>
    </dsp:sp>
    <dsp:sp modelId="{A1367F02-181C-4554-85DB-ED2FE3E06542}">
      <dsp:nvSpPr>
        <dsp:cNvPr id="0" name=""/>
        <dsp:cNvSpPr/>
      </dsp:nvSpPr>
      <dsp:spPr>
        <a:xfrm rot="5400000">
          <a:off x="4067795" y="-3509968"/>
          <a:ext cx="826589" cy="7897187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Уменьшение размеров и опускание тазового конца</a:t>
          </a:r>
          <a:r>
            <a:rPr lang="ru-RU" sz="1400" kern="1200" dirty="0" smtClean="0"/>
            <a:t>.  Ягодицы вступают в таз таким образом, что поперечный размер их </a:t>
          </a:r>
          <a:r>
            <a:rPr lang="en-US" sz="1400" kern="1200" dirty="0" err="1" smtClean="0"/>
            <a:t>linia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intertrochanterica</a:t>
          </a:r>
          <a:r>
            <a:rPr lang="ru-RU" sz="1400" kern="1200" dirty="0" smtClean="0"/>
            <a:t> совпадает с одним из косых размеров таза. </a:t>
          </a:r>
          <a:r>
            <a:rPr lang="ru-RU" sz="1400" b="1" i="1" kern="1200" dirty="0" smtClean="0">
              <a:solidFill>
                <a:srgbClr val="7030A0"/>
              </a:solidFill>
            </a:rPr>
            <a:t>Проводная точка на передней ягодице.</a:t>
          </a:r>
          <a:endParaRPr lang="ru-RU" sz="1400" b="1" i="1" kern="1200" dirty="0">
            <a:solidFill>
              <a:srgbClr val="7030A0"/>
            </a:solidFill>
          </a:endParaRPr>
        </a:p>
      </dsp:txBody>
      <dsp:txXfrm rot="5400000">
        <a:off x="4067795" y="-3509968"/>
        <a:ext cx="826589" cy="7897187"/>
      </dsp:txXfrm>
    </dsp:sp>
    <dsp:sp modelId="{7497BF40-93E3-4875-93CD-73EAF48E1354}">
      <dsp:nvSpPr>
        <dsp:cNvPr id="0" name=""/>
        <dsp:cNvSpPr/>
      </dsp:nvSpPr>
      <dsp:spPr>
        <a:xfrm rot="5400000">
          <a:off x="-114106" y="1129843"/>
          <a:ext cx="760709" cy="5324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I</a:t>
          </a:r>
          <a:endParaRPr lang="ru-RU" sz="2000" kern="1200" dirty="0"/>
        </a:p>
      </dsp:txBody>
      <dsp:txXfrm rot="5400000">
        <a:off x="-114106" y="1129843"/>
        <a:ext cx="760709" cy="532496"/>
      </dsp:txXfrm>
    </dsp:sp>
    <dsp:sp modelId="{A43B9B07-4462-47CB-8DC1-8CBCE62C9639}">
      <dsp:nvSpPr>
        <dsp:cNvPr id="0" name=""/>
        <dsp:cNvSpPr/>
      </dsp:nvSpPr>
      <dsp:spPr>
        <a:xfrm rot="5400000">
          <a:off x="4092767" y="-2682377"/>
          <a:ext cx="776645" cy="7897187"/>
        </a:xfrm>
        <a:prstGeom prst="round2Same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Внутренний поворот ягодиц п</a:t>
          </a:r>
          <a:r>
            <a:rPr lang="ru-RU" sz="1400" kern="1200" dirty="0" smtClean="0"/>
            <a:t>роисходит в полости таза одновременно с их продвижением. На дне таза </a:t>
          </a:r>
          <a:r>
            <a:rPr lang="ru-RU" sz="1400" kern="1200" dirty="0" err="1" smtClean="0"/>
            <a:t>межвертельная</a:t>
          </a:r>
          <a:r>
            <a:rPr lang="ru-RU" sz="1400" kern="1200" dirty="0" smtClean="0"/>
            <a:t> линия стоит в прямом размере, передняя ягодица подходит к лобку, задняя — к крестцу.</a:t>
          </a:r>
          <a:endParaRPr lang="ru-RU" sz="1400" kern="1200" dirty="0"/>
        </a:p>
      </dsp:txBody>
      <dsp:txXfrm rot="5400000">
        <a:off x="4092767" y="-2682377"/>
        <a:ext cx="776645" cy="7897187"/>
      </dsp:txXfrm>
    </dsp:sp>
    <dsp:sp modelId="{F5606E44-D8FF-4449-9904-9E00574E525B}">
      <dsp:nvSpPr>
        <dsp:cNvPr id="0" name=""/>
        <dsp:cNvSpPr/>
      </dsp:nvSpPr>
      <dsp:spPr>
        <a:xfrm rot="5400000">
          <a:off x="-114106" y="1976968"/>
          <a:ext cx="760709" cy="5324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II</a:t>
          </a:r>
          <a:endParaRPr lang="ru-RU" sz="2000" kern="1200" dirty="0"/>
        </a:p>
      </dsp:txBody>
      <dsp:txXfrm rot="5400000">
        <a:off x="-114106" y="1976968"/>
        <a:ext cx="760709" cy="532496"/>
      </dsp:txXfrm>
    </dsp:sp>
    <dsp:sp modelId="{4FECF681-7DF2-4234-AFEF-314CEA728414}">
      <dsp:nvSpPr>
        <dsp:cNvPr id="0" name=""/>
        <dsp:cNvSpPr/>
      </dsp:nvSpPr>
      <dsp:spPr>
        <a:xfrm rot="5400000">
          <a:off x="4074900" y="-1827894"/>
          <a:ext cx="812379" cy="7897187"/>
        </a:xfrm>
        <a:prstGeom prst="round2Same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Врезывание</a:t>
          </a:r>
          <a:r>
            <a:rPr lang="ru-RU" sz="1400" b="1" kern="1200" dirty="0" smtClean="0"/>
            <a:t> и прорезывание ягодиц</a:t>
          </a:r>
          <a:r>
            <a:rPr lang="ru-RU" sz="1400" kern="1200" dirty="0" smtClean="0"/>
            <a:t>. Прорезывается передняя ягодица, </a:t>
          </a:r>
          <a:r>
            <a:rPr lang="ru-RU" sz="1400" b="1" kern="1200" dirty="0" smtClean="0">
              <a:solidFill>
                <a:srgbClr val="7030A0"/>
              </a:solidFill>
            </a:rPr>
            <a:t>середина между </a:t>
          </a:r>
          <a:r>
            <a:rPr lang="ru-RU" sz="1400" b="1" kern="1200" dirty="0" err="1" smtClean="0">
              <a:solidFill>
                <a:srgbClr val="7030A0"/>
              </a:solidFill>
            </a:rPr>
            <a:t>трохантером</a:t>
          </a:r>
          <a:r>
            <a:rPr lang="ru-RU" sz="1400" b="1" kern="1200" dirty="0" smtClean="0">
              <a:solidFill>
                <a:srgbClr val="7030A0"/>
              </a:solidFill>
            </a:rPr>
            <a:t> и гребнем подвздошной </a:t>
          </a:r>
          <a:r>
            <a:rPr lang="ru-RU" sz="1400" kern="1200" dirty="0" smtClean="0"/>
            <a:t>кости фиксируется у нижнего края лона, образуя точку фиксации. </a:t>
          </a:r>
          <a:r>
            <a:rPr lang="ru-RU" sz="1400" b="1" kern="1200" dirty="0" smtClean="0"/>
            <a:t>Происходит боковое сгибание туловища</a:t>
          </a:r>
          <a:r>
            <a:rPr lang="ru-RU" sz="1400" kern="1200" dirty="0" smtClean="0"/>
            <a:t> по проводной оси таза. </a:t>
          </a:r>
          <a:endParaRPr lang="ru-RU" sz="1400" kern="1200" dirty="0"/>
        </a:p>
      </dsp:txBody>
      <dsp:txXfrm rot="5400000">
        <a:off x="4074900" y="-1827894"/>
        <a:ext cx="812379" cy="7897187"/>
      </dsp:txXfrm>
    </dsp:sp>
    <dsp:sp modelId="{BA316A53-421F-430F-A672-EC9B79D038AB}">
      <dsp:nvSpPr>
        <dsp:cNvPr id="0" name=""/>
        <dsp:cNvSpPr/>
      </dsp:nvSpPr>
      <dsp:spPr>
        <a:xfrm rot="5400000">
          <a:off x="-114106" y="2768905"/>
          <a:ext cx="760709" cy="5324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III</a:t>
          </a:r>
          <a:endParaRPr lang="ru-RU" sz="2000" kern="1200" dirty="0"/>
        </a:p>
      </dsp:txBody>
      <dsp:txXfrm rot="5400000">
        <a:off x="-114106" y="2768905"/>
        <a:ext cx="760709" cy="532496"/>
      </dsp:txXfrm>
    </dsp:sp>
    <dsp:sp modelId="{B44DC360-CB60-44CA-8A1F-45B55C473EFE}">
      <dsp:nvSpPr>
        <dsp:cNvPr id="0" name=""/>
        <dsp:cNvSpPr/>
      </dsp:nvSpPr>
      <dsp:spPr>
        <a:xfrm rot="5400000">
          <a:off x="4130262" y="-1046564"/>
          <a:ext cx="701655" cy="7897187"/>
        </a:xfrm>
        <a:prstGeom prst="round2Same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Внутренний поворот плечиков</a:t>
          </a:r>
          <a:r>
            <a:rPr lang="ru-RU" sz="1400" kern="1200" dirty="0" smtClean="0"/>
            <a:t>, </a:t>
          </a:r>
          <a:r>
            <a:rPr lang="ru-RU" sz="1400" b="1" kern="1200" dirty="0" smtClean="0"/>
            <a:t>наружный поворот туловищ</a:t>
          </a:r>
          <a:r>
            <a:rPr lang="ru-RU" sz="1400" kern="1200" dirty="0" smtClean="0"/>
            <a:t>а, плечики устанавливаются в прямом размере плоскости выхода из малого таза. Образуется точка фиксации на </a:t>
          </a:r>
          <a:r>
            <a:rPr lang="ru-RU" sz="1400" b="1" kern="1200" dirty="0" smtClean="0">
              <a:solidFill>
                <a:srgbClr val="7030A0"/>
              </a:solidFill>
            </a:rPr>
            <a:t>переднем плечике.</a:t>
          </a:r>
          <a:endParaRPr lang="ru-RU" sz="1400" b="1" kern="1200" dirty="0">
            <a:solidFill>
              <a:srgbClr val="7030A0"/>
            </a:solidFill>
          </a:endParaRPr>
        </a:p>
      </dsp:txBody>
      <dsp:txXfrm rot="5400000">
        <a:off x="4130262" y="-1046564"/>
        <a:ext cx="701655" cy="7897187"/>
      </dsp:txXfrm>
    </dsp:sp>
    <dsp:sp modelId="{36169085-C306-47B7-82C6-BE2ECE1F7D07}">
      <dsp:nvSpPr>
        <dsp:cNvPr id="0" name=""/>
        <dsp:cNvSpPr/>
      </dsp:nvSpPr>
      <dsp:spPr>
        <a:xfrm rot="5400000">
          <a:off x="-114106" y="3455534"/>
          <a:ext cx="760709" cy="5324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IV</a:t>
          </a:r>
          <a:endParaRPr lang="ru-RU" sz="2000" kern="1200" dirty="0"/>
        </a:p>
      </dsp:txBody>
      <dsp:txXfrm rot="5400000">
        <a:off x="-114106" y="3455534"/>
        <a:ext cx="760709" cy="532496"/>
      </dsp:txXfrm>
    </dsp:sp>
    <dsp:sp modelId="{8461BBD1-6FA5-46DA-A48E-C216DEA603C2}">
      <dsp:nvSpPr>
        <dsp:cNvPr id="0" name=""/>
        <dsp:cNvSpPr/>
      </dsp:nvSpPr>
      <dsp:spPr>
        <a:xfrm rot="5400000">
          <a:off x="4233859" y="-359935"/>
          <a:ext cx="494461" cy="7897187"/>
        </a:xfrm>
        <a:prstGeom prst="round2Same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Боковое сгибание шейно-грудного отдела позвоночника.</a:t>
          </a:r>
          <a:endParaRPr lang="ru-RU" sz="1400" kern="1200" dirty="0"/>
        </a:p>
      </dsp:txBody>
      <dsp:txXfrm rot="5400000">
        <a:off x="4233859" y="-359935"/>
        <a:ext cx="494461" cy="7897187"/>
      </dsp:txXfrm>
    </dsp:sp>
    <dsp:sp modelId="{35C0F68F-72C7-47D3-994B-5935F2241B46}">
      <dsp:nvSpPr>
        <dsp:cNvPr id="0" name=""/>
        <dsp:cNvSpPr/>
      </dsp:nvSpPr>
      <dsp:spPr>
        <a:xfrm rot="5400000">
          <a:off x="-114106" y="4142163"/>
          <a:ext cx="760709" cy="5324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</a:t>
          </a:r>
          <a:endParaRPr lang="ru-RU" sz="1600" kern="1200" dirty="0"/>
        </a:p>
      </dsp:txBody>
      <dsp:txXfrm rot="5400000">
        <a:off x="-114106" y="4142163"/>
        <a:ext cx="760709" cy="532496"/>
      </dsp:txXfrm>
    </dsp:sp>
    <dsp:sp modelId="{7C647329-C185-4848-BCFE-AE27DE0F6DEA}">
      <dsp:nvSpPr>
        <dsp:cNvPr id="0" name=""/>
        <dsp:cNvSpPr/>
      </dsp:nvSpPr>
      <dsp:spPr>
        <a:xfrm rot="5400000">
          <a:off x="4233859" y="326693"/>
          <a:ext cx="494461" cy="7897187"/>
        </a:xfrm>
        <a:prstGeom prst="round2Same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Внутренний поворот головки</a:t>
          </a:r>
          <a:endParaRPr lang="ru-RU" sz="1400" kern="1200" dirty="0"/>
        </a:p>
      </dsp:txBody>
      <dsp:txXfrm rot="5400000">
        <a:off x="4233859" y="326693"/>
        <a:ext cx="494461" cy="7897187"/>
      </dsp:txXfrm>
    </dsp:sp>
    <dsp:sp modelId="{51F778CF-897B-450C-A124-560B7FFACFA0}">
      <dsp:nvSpPr>
        <dsp:cNvPr id="0" name=""/>
        <dsp:cNvSpPr/>
      </dsp:nvSpPr>
      <dsp:spPr>
        <a:xfrm rot="5400000">
          <a:off x="-114106" y="4828791"/>
          <a:ext cx="760709" cy="5324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</a:t>
          </a:r>
          <a:endParaRPr lang="ru-RU" sz="1400" kern="1200" dirty="0"/>
        </a:p>
      </dsp:txBody>
      <dsp:txXfrm rot="5400000">
        <a:off x="-114106" y="4828791"/>
        <a:ext cx="760709" cy="532496"/>
      </dsp:txXfrm>
    </dsp:sp>
    <dsp:sp modelId="{CEFEF97C-F30B-4310-B727-FFFA673114C4}">
      <dsp:nvSpPr>
        <dsp:cNvPr id="0" name=""/>
        <dsp:cNvSpPr/>
      </dsp:nvSpPr>
      <dsp:spPr>
        <a:xfrm rot="5400000">
          <a:off x="4233859" y="1013322"/>
          <a:ext cx="494461" cy="7897187"/>
        </a:xfrm>
        <a:prstGeom prst="round2Same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Сгибание головки – рождение ее. </a:t>
          </a:r>
          <a:r>
            <a:rPr lang="ru-RU" sz="1500" b="1" kern="1200" smtClean="0">
              <a:solidFill>
                <a:srgbClr val="7030A0"/>
              </a:solidFill>
            </a:rPr>
            <a:t>Подзатылочная ямка </a:t>
          </a:r>
          <a:r>
            <a:rPr lang="ru-RU" sz="1500" kern="1200" smtClean="0"/>
            <a:t>фиксируется у нижнего края лона. Рождается головка средним косым размером.</a:t>
          </a:r>
          <a:endParaRPr lang="ru-RU" sz="1500" kern="1200" dirty="0"/>
        </a:p>
      </dsp:txBody>
      <dsp:txXfrm rot="5400000">
        <a:off x="4233859" y="1013322"/>
        <a:ext cx="494461" cy="7897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6C268-2A9F-47FA-B543-6ABA8AA4A59A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9FED-A930-47C7-983C-F8D3E5567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CB5FB-82BB-41EE-BFC5-7A1CFB0157B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CA143-93D4-436B-90AC-9ECCEA9E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CA143-93D4-436B-90AC-9ECCEA9E77D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72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2A054-B5FD-4F20-A639-A1BC0C352230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7A17-7BB2-4D93-B8CA-CD1E021B9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7444-0F4C-4FB1-9558-0AED7E14A479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DF-D89A-4DF6-A923-3D5BF38AA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872-EED1-4A18-AFD9-697186DDB6B2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F83B-DE6F-4926-BBE2-4ACA8F73E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77C48CC-0029-4E1F-8637-063F9284BFC1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E22DE3-97EB-4893-A071-16692DAE73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799F5B-D5A1-4408-96F6-6C99C9DC9E41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0CA1AE-C1D0-4111-BED9-3267D6CEAD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F362A9-3C0E-4331-B4BF-17E5D5817AA6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5B96E9-1068-415B-BA16-1EF3AC27E0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ED63-3CF5-45DA-A79F-A134558BA73A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6A1E-46AE-4732-922C-9FF8EA6F8FFE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4889-E3A5-4000-980E-109F3451B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B7F4-A164-4757-A98B-6363A01E109D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2269-B959-4771-BDDF-9C9BF1B5B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65FD-5D42-4169-8833-148A63838EF9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CEFF-19AF-432D-825A-2DDED0579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4EF9-8CB4-48AE-8A5E-C9B9DD2400DA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F1F7-0B8B-46DE-985C-85C92F0B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75B-9CBF-44C5-80EC-032AEE40EF40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773-F56E-4046-9F72-08E36D6E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083A-30AF-4611-9937-6C569EAFD9C1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65F4-BCBB-449D-B62D-D97B41786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991A-8859-4C2C-8FA3-ECE4981931AF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C3673B-5A2F-41C8-863C-CA7FD63EA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0E990C-C76B-4EDD-882D-47D5D971F4EE}" type="datetime1">
              <a:rPr lang="ru-RU" smtClean="0"/>
              <a:pPr/>
              <a:t>03.05.2020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Тазовые предлежания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BBE5E8-9735-48BE-83B8-87DED5320F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85720" y="5715016"/>
            <a:ext cx="5106298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Минакова А.Г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Астрахань- 2020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000372"/>
            <a:ext cx="571504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Тазовые</a:t>
            </a:r>
            <a:r>
              <a:rPr lang="ru-RU" sz="3600" b="1" dirty="0" smtClean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ln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плода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52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571744"/>
            <a:ext cx="2504901" cy="40663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928670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ПМ 04. Медицинская помощь женщине, новорожденному, семье при патологическом течении беременности, родов, послеродового периода.</a:t>
            </a:r>
          </a:p>
          <a:p>
            <a:pPr algn="ctr"/>
            <a:r>
              <a:rPr lang="ru-RU" sz="2000" b="1" i="1" dirty="0" smtClean="0"/>
              <a:t>МДК 04.01 Патологическое акушерство </a:t>
            </a:r>
          </a:p>
          <a:p>
            <a:pPr algn="ctr"/>
            <a:r>
              <a:rPr lang="ru-RU" sz="2000" b="1" i="1" dirty="0" smtClean="0"/>
              <a:t>Специальность 31.02.02 «Акушерское дело»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58832" y="357166"/>
            <a:ext cx="715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ГБУ «ПОО «Астраханский базовый медицинский колледж»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038600" cy="25431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Ножное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(разгибательное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</a:t>
            </a:r>
          </a:p>
          <a:p>
            <a:pPr lvl="1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</a:t>
            </a:r>
          </a:p>
          <a:p>
            <a:pPr lvl="1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Коленное</a:t>
            </a:r>
          </a:p>
          <a:p>
            <a:endParaRPr lang="ru-RU" sz="2800" dirty="0"/>
          </a:p>
        </p:txBody>
      </p:sp>
      <p:pic>
        <p:nvPicPr>
          <p:cNvPr id="21914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928670"/>
            <a:ext cx="2222500" cy="2665412"/>
          </a:xfrm>
          <a:noFill/>
          <a:ln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191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22510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3071802" y="2714620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14678" y="3357562"/>
            <a:ext cx="2428892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8596" y="500042"/>
            <a:ext cx="5054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Классификация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pPr algn="ctr"/>
            <a:r>
              <a:rPr lang="ru-RU" sz="4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229600" cy="4389120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/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живота)  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Наружное акушерское обследование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(приемы Леопольда, высота стояния дна матки, аускультация сердечных тонов плода выше пупка на стороне позиции).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Вагинальный осмотр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мягковатое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мелкие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плода (ножки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тазового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разновидностей устанавливают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сонографии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УЗИ</a:t>
            </a:r>
            <a:endParaRPr lang="ru-RU" sz="5400" b="1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тазового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обвития пуповины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массы плода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разгибания 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86190"/>
            <a:ext cx="480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43050"/>
            <a:ext cx="6357950" cy="4648200"/>
          </a:xfrm>
        </p:spPr>
        <p:txBody>
          <a:bodyPr>
            <a:normAutofit fontScale="92500"/>
          </a:bodyPr>
          <a:lstStyle/>
          <a:p>
            <a:pPr lvl="3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рубец на матке</a:t>
            </a:r>
          </a:p>
          <a:p>
            <a:pPr lvl="3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многоводие и маловодие</a:t>
            </a:r>
          </a:p>
          <a:p>
            <a:pPr lvl="3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</a:t>
            </a:r>
          </a:p>
          <a:p>
            <a:pPr lvl="3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гипоксия плода</a:t>
            </a:r>
          </a:p>
          <a:p>
            <a:pPr lvl="3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тягощенный акушерский анамнез (длительное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бесплодие, возрастные первородящие, привычное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невынашивание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мертворождение)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285992"/>
            <a:ext cx="294820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>
              <a:lnSpc>
                <a:spcPct val="9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прерывания беременности </a:t>
            </a:r>
          </a:p>
          <a:p>
            <a:pPr lvl="3">
              <a:lnSpc>
                <a:spcPct val="9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</a:p>
          <a:p>
            <a:pPr lvl="3">
              <a:lnSpc>
                <a:spcPct val="90000"/>
              </a:lnSpc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гестоз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9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экстрагенитальные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 (пороки сердца, мочекаменная болезнь и т. д.)</a:t>
            </a:r>
          </a:p>
          <a:p>
            <a:pPr lvl="3">
              <a:lnSpc>
                <a:spcPct val="9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хроническая ФПН</a:t>
            </a:r>
          </a:p>
          <a:p>
            <a:pPr lvl="3">
              <a:lnSpc>
                <a:spcPct val="9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внутриутробного развития плода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14356"/>
            <a:ext cx="8686800" cy="60927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700808"/>
            <a:ext cx="7929618" cy="21653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Дородовое излитие околоплодных вод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Преждевременные роды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Антенатальная гибель плода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Отслойка нормально расположенной плаценты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0482" name="Picture 2" descr="https://ichef.bbci.co.uk/images/ic/1200x675/p01grn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857628"/>
            <a:ext cx="4429124" cy="2491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4855" y="659103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Дородовая госпитализация</a:t>
            </a:r>
            <a:br>
              <a:rPr lang="ru-RU" sz="40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37-38 недель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405" y="2179436"/>
            <a:ext cx="8064500" cy="40689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акушерского 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экстрагенитального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анамнеза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(характер тазового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предполагаемая масса плода, размеры головки, разгибание головки, пол плода)</a:t>
            </a:r>
          </a:p>
          <a:p>
            <a:pPr>
              <a:lnSpc>
                <a:spcPct val="8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Амниоскопия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(характер вод, вид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пол)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КТГ,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доплерометрия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степени готовности женского организма к родам: «зрелость шейки матки»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2214554"/>
            <a:ext cx="5786478" cy="37369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Роды в тазовом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вестись под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кардиомониторным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контролем, при этом следует помнить, что в первом периоде родов при ТП отмечается физиологическая тахикардия плода.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периоде родов показан строго постельный режим.</a:t>
            </a:r>
          </a:p>
          <a:p>
            <a:pPr>
              <a:lnSpc>
                <a:spcPct val="80000"/>
              </a:lnSpc>
            </a:pP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914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714752"/>
            <a:ext cx="308768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1" y="28572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Ведение родов при тазовом </a:t>
            </a:r>
            <a:r>
              <a:rPr 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предлежании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2236799" cy="21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БИОМЕХАНИЗМ РОДОВ ПРИ ТАЗОВОМ ПРЕДЛЕЖАНИИ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963212869"/>
              </p:ext>
            </p:extLst>
          </p:nvPr>
        </p:nvGraphicFramePr>
        <p:xfrm>
          <a:off x="214282" y="1071546"/>
          <a:ext cx="8429684" cy="550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980728"/>
            <a:ext cx="8675688" cy="838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первого периода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родов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6931" y="1953171"/>
            <a:ext cx="7918450" cy="4752429"/>
          </a:xfrm>
        </p:spPr>
        <p:txBody>
          <a:bodyPr/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несвоевременное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излитие околоплодных вод</a:t>
            </a: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родовой деятельности</a:t>
            </a: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выпадение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мелких частей и пуповины плода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пуповина выпала в начале или в середине первого периода родов – экстренное кесарево сечение, если в конце первого периода – роды могут быть продолжены через естественные родовые пути, пуповина оборачивается влажной стерильной салфеткой).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438912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Термины и определение;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Тактика ведения беременности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акушерского пособия при тазовых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предлежаниях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плода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естественные пути.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352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второго периода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09088"/>
            <a:ext cx="8229600" cy="422982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заднего вида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запрокидывание ручек плода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 шейки матки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затрудненное выведение головки, особенно при ее разгибании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реждевременное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 при недостаточно раскрывшемся маточном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зеве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ипоксия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гибель плода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000240"/>
            <a:ext cx="8675687" cy="40719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целостности плодного пузыря, роженицу укладывают на сторону спинки плода.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Мочеиспускание на подкладное судно.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шейки матки на 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 следует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обезболивание назначать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спазмолитики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профилактику слабости родовой деятельности и гипоксии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внутриутробного плода.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слабости родовой деятельности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родостимуляция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при открытии 5 см и более, до этого момента – кесарево сечение в интересах плода.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642918"/>
            <a:ext cx="7858180" cy="14465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Особенности ведения первого периода родов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3429000"/>
            <a:ext cx="7258072" cy="2428891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профилактики вторичной слабости родовой деятельности окситоцин 5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профилактики спазма нижнего сегмента  в\в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струйно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спазмолитики ( но-шпа,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акушерских пособий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2689" name="Text Box 1"/>
          <p:cNvSpPr txBox="1">
            <a:spLocks noChangeArrowheads="1"/>
          </p:cNvSpPr>
          <p:nvPr/>
        </p:nvSpPr>
        <p:spPr bwMode="auto">
          <a:xfrm>
            <a:off x="642910" y="2068239"/>
            <a:ext cx="7858180" cy="1000131"/>
          </a:xfrm>
          <a:prstGeom prst="rect">
            <a:avLst/>
          </a:prstGeom>
          <a:gradFill rotWithShape="0">
            <a:gsLst>
              <a:gs pos="0">
                <a:srgbClr val="DFDFD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</a:rPr>
              <a:t>РОДЫ ПРИНИМАЕТ ВРАЧ! НА РОДАХ ПРИСУТСТВУЮТ АНЕСТЕЗИОЛОГ, НЕОНАТОЛОГ, РОДЫ ВЕДУТСЯ С ИГЛОЙ В ВЕНЕ!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840924" y="614064"/>
            <a:ext cx="73744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</a:rPr>
              <a:t>ОСОБЕННОСТИ ВЕДЕНИЯ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</a:rPr>
              <a:t>ВТОРОГО ПЕРИОДА </a:t>
            </a:r>
            <a:r>
              <a:rPr kumimoji="0" lang="ru-RU" sz="3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</a:rPr>
              <a:t>РОДОВ</a:t>
            </a:r>
            <a:endParaRPr kumimoji="0" lang="ru-RU" sz="3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85" y="78903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чисто ягодичном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79381" y="2181126"/>
            <a:ext cx="4686304" cy="4530725"/>
          </a:xfrm>
        </p:spPr>
        <p:txBody>
          <a:bodyPr>
            <a:normAutofit fontScale="92500" lnSpcReduction="10000"/>
          </a:bodyPr>
          <a:lstStyle/>
          <a:p>
            <a:r>
              <a:rPr lang="ru-RU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</a:t>
            </a:r>
            <a:r>
              <a:rPr lang="ru-RU" b="1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Цовьянову</a:t>
            </a:r>
            <a:endParaRPr lang="ru-RU" b="1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нормальное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членорасположение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плода, предупредить запрокидывание ручек.</a:t>
            </a:r>
          </a:p>
          <a:p>
            <a:r>
              <a:rPr lang="ru-RU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прорезывания ягодиц руки укладывают  параллельно позвоночника – 4 пальца, большие пальцы на бедрах. По мере рождения ребенка руки продвигают  к половой щели.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8" name="Рисунок 7" descr="521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77" y="2181126"/>
            <a:ext cx="3963860" cy="2594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773-F56E-4046-9F72-08E36D6EC06D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Picture 2" descr="http://akushergynekolog.ru/_ld/2/17567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7749"/>
            <a:ext cx="7612459" cy="558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9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33" y="662220"/>
            <a:ext cx="8229600" cy="15171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смешанном ягодичном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4733" y="2327275"/>
            <a:ext cx="4038600" cy="45307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Классическое ручное пособие при тазовом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плечевого пояса и последующей головки, оказывается с момента рождения ребенка до угла лопаток.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27275"/>
            <a:ext cx="4038600" cy="380365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головки – пособие по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Морисо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Левре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8" name="Рисунок 7" descr="52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3819508"/>
            <a:ext cx="392909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175" y="762425"/>
            <a:ext cx="7540625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период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7973" y="1641895"/>
            <a:ext cx="5821373" cy="40195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При родах в тазовом </a:t>
            </a:r>
            <a:r>
              <a:rPr lang="ru-RU" dirty="0" err="1"/>
              <a:t>предлежании</a:t>
            </a:r>
            <a:r>
              <a:rPr lang="ru-RU" dirty="0"/>
              <a:t> различают 4 этапа во втором периоде:</a:t>
            </a:r>
          </a:p>
          <a:p>
            <a:pPr lvl="4"/>
            <a:r>
              <a:rPr lang="ru-RU" sz="3200" dirty="0">
                <a:solidFill>
                  <a:srgbClr val="7030A0"/>
                </a:solidFill>
              </a:rPr>
              <a:t>рождение плода до пупка</a:t>
            </a:r>
          </a:p>
          <a:p>
            <a:pPr lvl="4"/>
            <a:r>
              <a:rPr lang="ru-RU" sz="3200" b="1" dirty="0">
                <a:solidFill>
                  <a:srgbClr val="C00000"/>
                </a:solidFill>
              </a:rPr>
              <a:t>рождение плода до нижних углов лопаток</a:t>
            </a:r>
          </a:p>
          <a:p>
            <a:pPr lvl="4"/>
            <a:r>
              <a:rPr lang="ru-RU" sz="3200" dirty="0">
                <a:solidFill>
                  <a:srgbClr val="7030A0"/>
                </a:solidFill>
              </a:rPr>
              <a:t>рождение ручек</a:t>
            </a:r>
          </a:p>
          <a:p>
            <a:pPr lvl="4"/>
            <a:r>
              <a:rPr lang="ru-RU" sz="3200" dirty="0">
                <a:solidFill>
                  <a:srgbClr val="7030A0"/>
                </a:solidFill>
              </a:rPr>
              <a:t>рождение головки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784664" y="2644416"/>
            <a:ext cx="3357554" cy="1571636"/>
          </a:xfrm>
          <a:prstGeom prst="rect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Для плода критический момент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когда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– в полость малого таза вступает головка и прижимается пуповина.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389640">
            <a:off x="5224476" y="3901385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548" y="70182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осложнений родов во втором периоде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060848"/>
            <a:ext cx="8064500" cy="5157788"/>
          </a:xfrm>
        </p:spPr>
        <p:txBody>
          <a:bodyPr/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тщательный отбор беременных с ТП на естественные роды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ведении родов,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своевременный отказ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родов через естественные родовые пути в случае возникновения тех или иных осложнений;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ведении 2-го периода родов – оказание акушерских пособий исходя из ситуаций – </a:t>
            </a:r>
            <a:r>
              <a:rPr lang="ru-RU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</a:t>
            </a:r>
            <a:r>
              <a:rPr lang="ru-RU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Цовьянову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классическое ручное пособие, прием </a:t>
            </a:r>
            <a:r>
              <a:rPr lang="ru-RU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Морисо</a:t>
            </a:r>
            <a:r>
              <a:rPr lang="ru-RU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Левре</a:t>
            </a:r>
            <a:r>
              <a:rPr lang="ru-RU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апель</a:t>
            </a:r>
            <a:r>
              <a:rPr lang="ru-RU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00" y="22092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третьего периода родов не отличается от  ведения при головных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69426"/>
            <a:ext cx="3929090" cy="320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985824"/>
            <a:ext cx="8424863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плановому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891" y="1964917"/>
            <a:ext cx="7886730" cy="4881576"/>
          </a:xfrm>
        </p:spPr>
        <p:txBody>
          <a:bodyPr>
            <a:normAutofit/>
          </a:bodyPr>
          <a:lstStyle/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бесплодие, мертворождаемость и т. д.)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Ножное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ФПН с ЗВРП</a:t>
            </a:r>
          </a:p>
          <a:p>
            <a:pPr lvl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преждевременные роды в 32 – 37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разгибательное состояние головки (особенно 3-4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степени)</a:t>
            </a: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первородящая</a:t>
            </a:r>
          </a:p>
          <a:p>
            <a:pPr lvl="1"/>
            <a:endParaRPr lang="ru-RU" sz="3200" b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b="1" dirty="0"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тазового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(ТП);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Этиология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Классификация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Диагностика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Противопоказания к естественному родовспоможению.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Ведение родов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Биомеханизм родов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0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2536" y="1484784"/>
            <a:ext cx="5857884" cy="4522800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незрелая шейка» матки при доношенной беременности</a:t>
            </a:r>
          </a:p>
          <a:p>
            <a:pPr lvl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переношенная беременность</a:t>
            </a:r>
          </a:p>
          <a:p>
            <a:pPr lvl="1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 узкий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 – </a:t>
            </a:r>
          </a:p>
          <a:p>
            <a:pPr lvl="1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плод (при ТП более 3600)</a:t>
            </a:r>
          </a:p>
          <a:p>
            <a:pPr lvl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тазовое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первого плода при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8" name="Рисунок 7" descr="http://www.viprodi.ru/images/5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86058"/>
            <a:ext cx="34290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2071678"/>
            <a:ext cx="8115328" cy="43449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«Акушерство» под редакцией профессора В.Е. Радзинского 2016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Клинические рекомендации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протокол лечения)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2011 г.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6" name="Содержимое 9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3714752"/>
            <a:ext cx="3643339" cy="273250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Тазовое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2910" y="3071810"/>
            <a:ext cx="4038600" cy="182880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при котором ко входу в малый таз предлежит тазовый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521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3" y="1571612"/>
            <a:ext cx="3045831" cy="4714908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1571604" y="428604"/>
            <a:ext cx="6357950" cy="873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детей, родившихся в тазовых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предлежаниях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0" y="1341438"/>
            <a:ext cx="3851275" cy="2189162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5-10 раз выше процент травм головного и шейного отдела спинного мозга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435600" y="1341438"/>
            <a:ext cx="3708400" cy="2189162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20-25% детей страдают дисплазиями тазобедренных суставов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0" y="4005263"/>
            <a:ext cx="4500563" cy="201612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выше количество таких травм, как переломы и вывихи  конечностей и ключиц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5327650" y="4292600"/>
            <a:ext cx="3816350" cy="2189163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плечевого сплетения,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яичек и мошонки у мальчиков</a:t>
            </a:r>
          </a:p>
          <a:p>
            <a:endParaRPr lang="ru-RU" sz="2800" b="1" dirty="0">
              <a:latin typeface="Arial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A1AE-C1D0-4111-BED9-3267D6CEAD0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 rot="18454470">
            <a:off x="3286116" y="2285992"/>
            <a:ext cx="2519363" cy="2151063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496300" cy="121444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тазового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82892" y="1146522"/>
            <a:ext cx="5329238" cy="51018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7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Материнские </a:t>
            </a:r>
            <a:r>
              <a:rPr lang="ru-RU" sz="27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факторы</a:t>
            </a:r>
            <a:endParaRPr lang="ru-RU" sz="27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развития матки</a:t>
            </a: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миома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матки </a:t>
            </a:r>
          </a:p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</a:t>
            </a:r>
          </a:p>
          <a:p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многорожавшие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женщины</a:t>
            </a:r>
          </a:p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аловодие</a:t>
            </a: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многоводие</a:t>
            </a:r>
          </a:p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редлежащая плацента</a:t>
            </a: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Многоплодие</a:t>
            </a: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Короткая пуповина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3210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7686" y="549275"/>
            <a:ext cx="4175127" cy="53943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Плодовые факторы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аномалии развития плода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ананцефалия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гидроцефалия и т. д.)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членорасположение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плода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недоношенность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адержка внутриутробного развития плода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мышечного тонуса плода (чаще всего – хроническая гипоксия плода, реже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миодистрофии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821928-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714356"/>
            <a:ext cx="3284538" cy="4968875"/>
          </a:xfr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2DE3-97EB-4893-A071-16692DAE73E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33" y="908050"/>
            <a:ext cx="819787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Плацентарные факторы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571744"/>
            <a:ext cx="4456120" cy="221457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плаценты и низкая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многоводие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маловодие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короткая пуповина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364B-441F-466F-BD9B-5C9949F95E4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7650" name="Picture 2" descr="https://orebenke.info/wp-content/uploads/2018/08/1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500306"/>
            <a:ext cx="371405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706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8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1357298"/>
            <a:ext cx="2359025" cy="2324100"/>
          </a:xfrm>
          <a:noFill/>
          <a:ln/>
        </p:spPr>
      </p:pic>
      <p:pic>
        <p:nvPicPr>
          <p:cNvPr id="48139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3636" y="3786190"/>
            <a:ext cx="2305050" cy="2879725"/>
          </a:xfrm>
          <a:noFill/>
          <a:ln/>
        </p:spPr>
      </p:pic>
      <p:sp>
        <p:nvSpPr>
          <p:cNvPr id="48131" name="Rectangle 3"/>
          <p:cNvSpPr>
            <a:spLocks noGrp="1" noChangeArrowheads="1"/>
          </p:cNvSpPr>
          <p:nvPr>
            <p:ph sz="half" idx="3"/>
          </p:nvPr>
        </p:nvSpPr>
        <p:spPr>
          <a:xfrm>
            <a:off x="1285852" y="1714488"/>
            <a:ext cx="4248150" cy="3286148"/>
          </a:xfr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Ягодичные (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сгибательные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ягодичное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ягодичное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96E9-1068-415B-BA16-1EF3AC27E0E5}" type="slidenum">
              <a:rPr lang="ru-RU" smtClean="0"/>
              <a:pPr/>
              <a:t>9</a:t>
            </a:fld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29124" y="3286124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8139" idx="1"/>
          </p:cNvCxnSpPr>
          <p:nvPr/>
        </p:nvCxnSpPr>
        <p:spPr>
          <a:xfrm>
            <a:off x="4429124" y="4572008"/>
            <a:ext cx="1714512" cy="6540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1199</Words>
  <Application>Microsoft Office PowerPoint</Application>
  <PresentationFormat>Экран (4:3)</PresentationFormat>
  <Paragraphs>205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           Преподаватель Минакова А.Г.    Астрахань- 2020   </vt:lpstr>
      <vt:lpstr>Слайд 2</vt:lpstr>
      <vt:lpstr>СОДЕРЖАНИЕ</vt:lpstr>
      <vt:lpstr>Тазовое предлежание</vt:lpstr>
      <vt:lpstr>У детей, родившихся в тазовых предлежаниях</vt:lpstr>
      <vt:lpstr>     Этиология тазового предлежания  </vt:lpstr>
      <vt:lpstr>Слайд 7</vt:lpstr>
      <vt:lpstr>Плацентарные факторы</vt:lpstr>
      <vt:lpstr>Классификация</vt:lpstr>
      <vt:lpstr>Слайд 10</vt:lpstr>
      <vt:lpstr>Диагностика</vt:lpstr>
      <vt:lpstr>Слайд 12</vt:lpstr>
      <vt:lpstr>Противопоказания</vt:lpstr>
      <vt:lpstr>Противопоказания</vt:lpstr>
      <vt:lpstr>Возможные осложнения</vt:lpstr>
      <vt:lpstr>Дородовая госпитализация в 37-38 недель</vt:lpstr>
      <vt:lpstr>Слайд 17</vt:lpstr>
      <vt:lpstr>БИОМЕХАНИЗМ РОДОВ ПРИ ТАЗОВОМ ПРЕДЛЕЖАНИИ</vt:lpstr>
      <vt:lpstr>Осложнения первого периода родов</vt:lpstr>
      <vt:lpstr>Осложнения второго периода родов</vt:lpstr>
      <vt:lpstr>Слайд 21</vt:lpstr>
      <vt:lpstr>Слайд 22</vt:lpstr>
      <vt:lpstr>При чисто ягодичном предлежании</vt:lpstr>
      <vt:lpstr>Слайд 24</vt:lpstr>
      <vt:lpstr>При смешанном ягодичном предлежании</vt:lpstr>
      <vt:lpstr>Второй период родов</vt:lpstr>
      <vt:lpstr>Профилактика осложнений родов во втором периоде</vt:lpstr>
      <vt:lpstr>Ведение третьего периода родов не отличается от  ведения при головных предлежаниях</vt:lpstr>
      <vt:lpstr>Показания к плановому родоразрешению при ТП</vt:lpstr>
      <vt:lpstr>Слайд 30</vt:lpstr>
      <vt:lpstr>Список литературы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114</cp:revision>
  <dcterms:created xsi:type="dcterms:W3CDTF">1601-01-01T00:00:00Z</dcterms:created>
  <dcterms:modified xsi:type="dcterms:W3CDTF">2020-05-03T10:38:24Z</dcterms:modified>
</cp:coreProperties>
</file>